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3011150" cy="7315200"/>
  <p:notesSz cx="6858000" cy="9144000"/>
  <p:embeddedFontLst>
    <p:embeddedFont>
      <p:font typeface="Montserrat" panose="020B0604020202020204" charset="0"/>
      <p:regular r:id="rId26"/>
      <p:bold r:id="rId27"/>
      <p:italic r:id="rId28"/>
      <p:boldItalic r:id="rId29"/>
    </p:embeddedFont>
    <p:embeddedFont>
      <p:font typeface="Muli" panose="020B0604020202020204" charset="0"/>
      <p:regular r:id="rId30"/>
    </p:embeddedFont>
    <p:embeddedFont>
      <p:font typeface="Roboto"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58C49C-978A-4A51-AB67-CA8B55E0B363}" v="20" dt="2025-12-04T14:58:46"/>
  </p1510:revLst>
</p1510:revInfo>
</file>

<file path=ppt/tableStyles.xml><?xml version="1.0" encoding="utf-8"?>
<a:tblStyleLst xmlns:a="http://schemas.openxmlformats.org/drawingml/2006/main" def="{ECEABFD6-DEF5-4B08-A064-399E52D03A91}">
  <a:tblStyle styleId="{ECEABFD6-DEF5-4B08-A064-399E52D03A91}" styleName="Visme - Default">
    <a:wholeTbl>
      <a:tcTxStyle>
        <a:fontRef idx="minor">
          <a:prstClr val="black"/>
        </a:fontRef>
        <a:prstClr val="black"/>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FFFFFF"/>
          </a:solidFill>
        </a:fill>
      </a:tcStyle>
    </a:wholeTbl>
    <a:band1H>
      <a:tcStyle>
        <a:tcBdr/>
      </a:tcStyle>
    </a:band1H>
    <a:band2H>
      <a:tcStyle>
        <a:tcBdr/>
        <a:fill>
          <a:solidFill>
            <a:srgbClr val="EAF3F3"/>
          </a:solidFill>
        </a:fill>
      </a:tcStyle>
    </a:band2H>
    <a:firstRow>
      <a:tcTxStyle>
        <a:fontRef idx="minor">
          <a:srgbClr val="FFFFFF"/>
        </a:fontRef>
        <a:srgbClr val="FFFFFF"/>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4682B4"/>
          </a:solidFill>
        </a:fill>
      </a:tcStyle>
    </a:firstRow>
  </a:tblStyle>
  <a:tblStyle styleId="{250974F7-19B4-4E8B-8F88-A368280DB3C5}" styleName="Visme - Dark">
    <a:wholeTbl>
      <a:tcTxStyle>
        <a:fontRef idx="minor">
          <a:prstClr val="white"/>
        </a:fontRef>
        <a:prstClr val="white"/>
      </a:tcTxStyle>
      <a:tcStyle>
        <a:tcBdr>
          <a:left>
            <a:ln w="12700" cmpd="sng">
              <a:solidFill>
                <a:srgbClr val="DAE4EA"/>
              </a:solidFill>
            </a:ln>
          </a:left>
          <a:right>
            <a:ln w="12700" cmpd="sng">
              <a:solidFill>
                <a:srgbClr val="34495E"/>
              </a:solidFill>
            </a:ln>
          </a:right>
          <a:top>
            <a:ln w="12700" cmpd="sng">
              <a:solidFill>
                <a:srgbClr val="DAE4EA"/>
              </a:solidFill>
            </a:ln>
          </a:top>
          <a:bottom>
            <a:ln w="12700" cmpd="sng">
              <a:solidFill>
                <a:srgbClr val="34495E"/>
              </a:solidFill>
            </a:ln>
          </a:bottom>
          <a:insideH>
            <a:ln w="12700" cmpd="sng">
              <a:solidFill>
                <a:srgbClr val="34495E"/>
              </a:solidFill>
            </a:ln>
          </a:insideH>
          <a:insideV>
            <a:ln w="12700" cmpd="sng">
              <a:solidFill>
                <a:srgbClr val="34495E"/>
              </a:solidFill>
            </a:ln>
          </a:insideV>
        </a:tcBdr>
        <a:fill>
          <a:solidFill>
            <a:srgbClr val="34495E"/>
          </a:solidFill>
        </a:fill>
      </a:tcStyle>
    </a:wholeTbl>
    <a:firstRow>
      <a:tcTxStyle>
        <a:fontRef idx="minor">
          <a:srgbClr val="DDDD55"/>
        </a:fontRef>
        <a:srgbClr val="DDDD55"/>
      </a:tcTxStyle>
      <a:tcStyle>
        <a:tcBdr/>
      </a:tcStyle>
    </a:firstRow>
  </a:tblStyle>
  <a:tblStyle styleId="{D6B0A444-BE85-4B0B-AF8B-2701F9732221}" styleName="Visme - Light">
    <a:wholeTbl>
      <a:tcTxStyle>
        <a:fontRef idx="minor">
          <a:srgbClr val="818181"/>
        </a:fontRef>
        <a:srgbClr val="818181"/>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DAE4EA"/>
          </a:solidFill>
        </a:fill>
      </a:tcStyle>
    </a:wholeTbl>
    <a:firstRow>
      <a:tcTxStyle b="on">
        <a:fontRef idx="minor">
          <a:srgbClr val="818181"/>
        </a:fontRef>
        <a:srgbClr val="818181"/>
      </a:tcTxStyle>
      <a:tcStyle>
        <a:tcBdr/>
      </a:tcStyle>
    </a:firstRow>
  </a:tblStyle>
  <a:tblStyle styleId="{D801C701-60A8-4CDB-9F91-86469C498BE4}" styleName="Visme - Dark with blue">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717274"/>
          </a:solidFill>
        </a:fill>
      </a:tcStyle>
    </a:wholeTbl>
    <a:firstRow>
      <a:tcTxStyle b="on">
        <a:fontRef idx="minor">
          <a:srgbClr val="FFFFFF"/>
        </a:fontRef>
        <a:srgbClr val="FFFFFF"/>
      </a:tcTxStyle>
      <a:tcStyle>
        <a:tcBdr/>
        <a:fill>
          <a:solidFill>
            <a:srgbClr val="40A0F7"/>
          </a:solidFill>
        </a:fill>
      </a:tcStyle>
    </a:firstRow>
  </a:tblStyle>
  <a:tblStyle styleId="{CB79AEA9-4FA3-4525-A49E-7F1D2E6B107D}" styleName="Visme - Blue with Navy">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tcBdr/>
        <a:fill>
          <a:solidFill>
            <a:srgbClr val="343F4E"/>
          </a:solidFill>
        </a:fill>
      </a:tcStyle>
    </a:firstRow>
  </a:tblStyle>
  <a:tblStyle styleId="{F15E50B0-3A1C-4D2A-8F5B-6B7F9D3C8E1A}" styleName="Visme - Red">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tcBdr/>
        <a:fill>
          <a:solidFill>
            <a:srgbClr val="343F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03" d="100"/>
          <a:sy n="103" d="100"/>
        </p:scale>
        <p:origin x="9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429A-90FE-4F33-893D-5F2AADB556A3}" type="datetimeFigureOut">
              <a:rPr lang="en-US"/>
              <a:t>12/04/2025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8AFD9-D5DB-4A47-A4BE-251B4DF1413A}" type="slidenum">
              <a:rPr lang="en-US"/>
              <a:t>‹#›</a:t>
            </a:fld>
            <a:endParaRPr lang="en-US"/>
          </a:p>
        </p:txBody>
      </p:sp>
    </p:spTree>
    <p:extLst>
      <p:ext uri="{BB962C8B-B14F-4D97-AF65-F5344CB8AC3E}">
        <p14:creationId xmlns:p14="http://schemas.microsoft.com/office/powerpoint/2010/main" val="350687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en-US" smtClean="0"/>
              <a:t>12/04/2025</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4530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12/04/2025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2373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12/04/2025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59625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12/04/2025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973267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532436-246E-C341-8F9A-0B4F34C07184}" type="datetimeFigureOut">
              <a:rPr lang="en-US" smtClean="0"/>
              <a:pPr/>
              <a:t>12/04/2025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803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532436-246E-C341-8F9A-0B4F34C07184}" type="datetimeFigureOut">
              <a:rPr lang="en-US" smtClean="0"/>
              <a:pPr/>
              <a:t>12/04/2025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696115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532436-246E-C341-8F9A-0B4F34C07184}" type="datetimeFigureOut">
              <a:rPr lang="en-US" smtClean="0"/>
              <a:pPr/>
              <a:t>12/04/2025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4146449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532436-246E-C341-8F9A-0B4F34C07184}" type="datetimeFigureOut">
              <a:rPr lang="en-US" smtClean="0"/>
              <a:pPr/>
              <a:t>12/04/2025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285469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2436-246E-C341-8F9A-0B4F34C07184}" type="datetimeFigureOut">
              <a:rPr lang="en-US" smtClean="0"/>
              <a:pPr/>
              <a:t>12/04/2025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113700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12/04/2025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66009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12/04/2025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775023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2436-246E-C341-8F9A-0B4F34C07184}" type="datetimeFigureOut">
              <a:rPr lang="en-US" smtClean="0"/>
              <a:pPr/>
              <a:t>12/04/2025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943E6-0357-1B40-8726-50F09ABBA837}" type="slidenum">
              <a:rPr lang="en-US" smtClean="0"/>
              <a:pPr/>
              <a:t>‹#›</a:t>
            </a:fld>
            <a:endParaRPr lang="en-US"/>
          </a:p>
        </p:txBody>
      </p:sp>
    </p:spTree>
    <p:extLst>
      <p:ext uri="{BB962C8B-B14F-4D97-AF65-F5344CB8AC3E}">
        <p14:creationId xmlns:p14="http://schemas.microsoft.com/office/powerpoint/2010/main" val="1026902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hyperlink" Target="https://www.ebcflex.com/WheretoShop/" TargetMode="External"/><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21.xml.rels><?xml version="1.0" encoding="UTF-8" standalone="yes"?>
<Relationships xmlns="http://schemas.openxmlformats.org/package/2006/relationships"><Relationship Id="rId8" Type="http://schemas.openxmlformats.org/officeDocument/2006/relationships/hyperlink" Target="https://apps.apple.com/us/app/ebc-mobile/id1568713296?ppid=b75cd19c-fe01-4851-a5c1-43551c2530ae" TargetMode="External"/><Relationship Id="rId3" Type="http://schemas.openxmlformats.org/officeDocument/2006/relationships/image" Target="../media/image86.png"/><Relationship Id="rId7" Type="http://schemas.openxmlformats.org/officeDocument/2006/relationships/hyperlink" Target="http://ebcflex.com/WheretoShop" TargetMode="External"/><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92.png"/><Relationship Id="rId5" Type="http://schemas.openxmlformats.org/officeDocument/2006/relationships/image" Target="../media/image88.png"/><Relationship Id="rId10" Type="http://schemas.openxmlformats.org/officeDocument/2006/relationships/image" Target="../media/image91.png"/><Relationship Id="rId4" Type="http://schemas.openxmlformats.org/officeDocument/2006/relationships/image" Target="../media/image87.png"/><Relationship Id="rId9" Type="http://schemas.openxmlformats.org/officeDocument/2006/relationships/image" Target="../media/image90.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3.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www.ebcflex.com/WheretoSho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l="284" t="643" r="22169" b="643"/>
          <a:stretch>
            <a:fillRect/>
          </a:stretch>
        </a:blipFill>
        <a:effectLst/>
      </p:bgPr>
    </p:bg>
    <p:spTree>
      <p:nvGrpSpPr>
        <p:cNvPr id="1" name="Title copy 1"/>
        <p:cNvGrpSpPr/>
        <p:nvPr/>
      </p:nvGrpSpPr>
      <p:grpSpPr>
        <a:xfrm>
          <a:off x="0" y="0"/>
          <a:ext cx="0" cy="0"/>
          <a:chOff x="0" y="0"/>
          <a:chExt cx="0" cy="0"/>
        </a:xfrm>
      </p:grpSpPr>
      <p:pic>
        <p:nvPicPr>
          <p:cNvPr id="2" name="Shape-1"/>
          <p:cNvPicPr>
            <a:picLocks noChangeAspect="1"/>
          </p:cNvPicPr>
          <p:nvPr/>
        </p:nvPicPr>
        <p:blipFill>
          <a:blip r:embed="rId3">
            <a:alphaModFix amt="88000"/>
          </a:blip>
          <a:stretch>
            <a:fillRect/>
          </a:stretch>
        </p:blipFill>
        <p:spPr>
          <a:xfrm>
            <a:off x="-28054" y="-25896"/>
            <a:ext cx="8890843" cy="7351216"/>
          </a:xfrm>
          <a:prstGeom prst="rect">
            <a:avLst/>
          </a:prstGeom>
        </p:spPr>
      </p:pic>
      <p:sp>
        <p:nvSpPr>
          <p:cNvPr id="3" name="title"/>
          <p:cNvSpPr/>
          <p:nvPr/>
        </p:nvSpPr>
        <p:spPr>
          <a:xfrm>
            <a:off x="1141823" y="4105275"/>
            <a:ext cx="9844621" cy="771525"/>
          </a:xfrm>
          <a:prstGeom prst="rect">
            <a:avLst/>
          </a:prstGeom>
        </p:spPr>
        <p:txBody>
          <a:bodyPr spcFirstLastPara="0" lIns="0" tIns="0" rIns="0" bIns="0" anchor="t"/>
          <a:lstStyle/>
          <a:p>
            <a:pPr algn="l" hangingPunct="0">
              <a:lnSpc>
                <a:spcPct val="75000"/>
              </a:lnSpc>
              <a:spcBef>
                <a:spcPct val="10000"/>
              </a:spcBef>
            </a:pPr>
            <a:r>
              <a:rPr sz="6750" b="1">
                <a:solidFill>
                  <a:srgbClr val="FFFFFF"/>
                </a:solidFill>
                <a:latin typeface="Montserrat"/>
                <a:ea typeface="+mn-ea"/>
                <a:cs typeface="Montserrat"/>
              </a:rPr>
              <a:t>Health Savings</a:t>
            </a:r>
          </a:p>
        </p:txBody>
      </p:sp>
      <p:sp>
        <p:nvSpPr>
          <p:cNvPr id="4" name="title copy"/>
          <p:cNvSpPr/>
          <p:nvPr/>
        </p:nvSpPr>
        <p:spPr>
          <a:xfrm>
            <a:off x="1132712" y="5057775"/>
            <a:ext cx="7867855" cy="942975"/>
          </a:xfrm>
          <a:prstGeom prst="rect">
            <a:avLst/>
          </a:prstGeom>
        </p:spPr>
        <p:txBody>
          <a:bodyPr spcFirstLastPara="0" lIns="0" tIns="0" rIns="0" bIns="0" anchor="t"/>
          <a:lstStyle/>
          <a:p>
            <a:pPr algn="l" hangingPunct="0">
              <a:lnSpc>
                <a:spcPct val="91667"/>
              </a:lnSpc>
              <a:spcBef>
                <a:spcPct val="3333"/>
              </a:spcBef>
            </a:pPr>
            <a:r>
              <a:rPr sz="6750" b="1">
                <a:solidFill>
                  <a:srgbClr val="53C93B"/>
                </a:solidFill>
                <a:latin typeface="Montserrat"/>
                <a:ea typeface="+mn-ea"/>
                <a:cs typeface="Montserrat"/>
              </a:rPr>
              <a:t>Account</a:t>
            </a:r>
          </a:p>
        </p:txBody>
      </p:sp>
      <p:pic>
        <p:nvPicPr>
          <p:cNvPr id="5" name="customLine"/>
          <p:cNvPicPr/>
          <p:nvPr/>
        </p:nvPicPr>
        <p:blipFill rotWithShape="1">
          <a:blip r:embed="rId4"/>
          <a:stretch>
            <a:fillRect/>
          </a:stretch>
        </p:blipFill>
        <p:spPr>
          <a:xfrm>
            <a:off x="945976" y="4879975"/>
            <a:ext cx="11119197" cy="190500"/>
          </a:xfrm>
          <a:prstGeom prst="rect">
            <a:avLst/>
          </a:prstGeom>
        </p:spPr>
      </p:pic>
      <p:pic>
        <p:nvPicPr>
          <p:cNvPr id="6" name="customLine copy 1"/>
          <p:cNvPicPr/>
          <p:nvPr/>
        </p:nvPicPr>
        <p:blipFill rotWithShape="1">
          <a:blip r:embed="rId4"/>
          <a:stretch>
            <a:fillRect/>
          </a:stretch>
        </p:blipFill>
        <p:spPr>
          <a:xfrm>
            <a:off x="945976" y="5972175"/>
            <a:ext cx="11119197" cy="190500"/>
          </a:xfrm>
          <a:prstGeom prst="rect">
            <a:avLst/>
          </a:prstGeom>
        </p:spPr>
      </p:pic>
      <p:pic>
        <p:nvPicPr>
          <p:cNvPr id="7" name="EBC Corporate Light"/>
          <p:cNvPicPr/>
          <p:nvPr/>
        </p:nvPicPr>
        <p:blipFill rotWithShape="1">
          <a:blip r:embed="rId5"/>
          <a:stretch>
            <a:fillRect/>
          </a:stretch>
        </p:blipFill>
        <p:spPr>
          <a:xfrm>
            <a:off x="1141823" y="1085850"/>
            <a:ext cx="1755852" cy="1643063"/>
          </a:xfrm>
          <a:prstGeom prst="rect">
            <a:avLst/>
          </a:prstGeom>
        </p:spPr>
      </p:pic>
      <p:sp>
        <p:nvSpPr>
          <p:cNvPr id="8" name="Rectangle 7"/>
          <p:cNvSpPr/>
          <p:nvPr/>
        </p:nvSpPr>
        <p:spPr>
          <a:xfrm>
            <a:off x="12291332" y="9849468"/>
            <a:ext cx="3743325" cy="400050"/>
          </a:xfrm>
          <a:prstGeom prst="rect">
            <a:avLst/>
          </a:prstGeom>
        </p:spPr>
        <p:txBody>
          <a:bodyPr spcFirstLastPara="0" lIns="95250" tIns="95250" rIns="95250" bIns="0" anchor="t"/>
          <a:lstStyle/>
          <a:p>
            <a:pPr algn="l" hangingPunct="0">
              <a:lnSpc>
                <a:spcPct val="100000"/>
              </a:lnSpc>
            </a:pPr>
            <a:r>
              <a:rPr sz="1350">
                <a:solidFill>
                  <a:srgbClr val="999999"/>
                </a:solidFill>
                <a:latin typeface="Roboto"/>
                <a:ea typeface="+mn-ea"/>
                <a:cs typeface="Roboto"/>
              </a:rPr>
              <a:t>© Employee Benefits Corporation</a:t>
            </a:r>
          </a:p>
        </p:txBody>
      </p:sp>
    </p:spTree>
    <p:extLst>
      <p:ext uri="{BB962C8B-B14F-4D97-AF65-F5344CB8AC3E}">
        <p14:creationId xmlns:p14="http://schemas.microsoft.com/office/powerpoint/2010/main" val="3930024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ervices"/>
        <p:cNvGrpSpPr/>
        <p:nvPr/>
      </p:nvGrpSpPr>
      <p:grpSpPr>
        <a:xfrm>
          <a:off x="0" y="0"/>
          <a:ext cx="0" cy="0"/>
          <a:chOff x="0" y="0"/>
          <a:chExt cx="0" cy="0"/>
        </a:xfrm>
      </p:grpSpPr>
      <p:pic>
        <p:nvPicPr>
          <p:cNvPr id="2" name="Shape-19"/>
          <p:cNvPicPr>
            <a:picLocks noChangeAspect="1"/>
          </p:cNvPicPr>
          <p:nvPr/>
        </p:nvPicPr>
        <p:blipFill>
          <a:blip r:embed="rId2"/>
          <a:stretch>
            <a:fillRect/>
          </a:stretch>
        </p:blipFill>
        <p:spPr>
          <a:xfrm>
            <a:off x="4460357" y="5334000"/>
            <a:ext cx="908050" cy="908050"/>
          </a:xfrm>
          <a:prstGeom prst="rect">
            <a:avLst/>
          </a:prstGeom>
        </p:spPr>
      </p:pic>
      <p:pic>
        <p:nvPicPr>
          <p:cNvPr id="3" name="Tech30-O"/>
          <p:cNvPicPr>
            <a:picLocks noChangeAspect="1"/>
          </p:cNvPicPr>
          <p:nvPr/>
        </p:nvPicPr>
        <p:blipFill>
          <a:blip r:embed="rId3"/>
          <a:stretch>
            <a:fillRect/>
          </a:stretch>
        </p:blipFill>
        <p:spPr>
          <a:xfrm>
            <a:off x="4727057" y="5562600"/>
            <a:ext cx="403974" cy="473075"/>
          </a:xfrm>
          <a:prstGeom prst="rect">
            <a:avLst/>
          </a:prstGeom>
        </p:spPr>
      </p:pic>
      <p:sp>
        <p:nvSpPr>
          <p:cNvPr id="4" name="Body text copy"/>
          <p:cNvSpPr/>
          <p:nvPr/>
        </p:nvSpPr>
        <p:spPr>
          <a:xfrm>
            <a:off x="5536680" y="5667375"/>
            <a:ext cx="2381250" cy="1219200"/>
          </a:xfrm>
          <a:prstGeom prst="rect">
            <a:avLst/>
          </a:prstGeom>
        </p:spPr>
        <p:txBody>
          <a:bodyPr spcFirstLastPara="0" lIns="95250" tIns="95250" rIns="95250" bIns="0" anchor="t"/>
          <a:lstStyle/>
          <a:p>
            <a:pPr algn="l" hangingPunct="0">
              <a:lnSpc>
                <a:spcPct val="125000"/>
              </a:lnSpc>
            </a:pPr>
            <a:r>
              <a:rPr sz="1350">
                <a:solidFill>
                  <a:srgbClr val="264366"/>
                </a:solidFill>
                <a:latin typeface="Muli"/>
                <a:ea typeface="+mn-ea"/>
                <a:cs typeface="Muli"/>
              </a:rPr>
              <a:t>A high-yield HSA offers the potential to earn higher interest than a traditional HSA offers. </a:t>
            </a:r>
          </a:p>
        </p:txBody>
      </p:sp>
      <p:sp>
        <p:nvSpPr>
          <p:cNvPr id="5" name="Body text copy"/>
          <p:cNvSpPr/>
          <p:nvPr/>
        </p:nvSpPr>
        <p:spPr>
          <a:xfrm>
            <a:off x="5536681" y="5229225"/>
            <a:ext cx="2381250" cy="533400"/>
          </a:xfrm>
          <a:prstGeom prst="rect">
            <a:avLst/>
          </a:prstGeom>
        </p:spPr>
        <p:txBody>
          <a:bodyPr spcFirstLastPara="0" lIns="95250" tIns="95250" rIns="95250" bIns="0" anchor="t"/>
          <a:lstStyle/>
          <a:p>
            <a:pPr algn="l" hangingPunct="0">
              <a:lnSpc>
                <a:spcPct val="125000"/>
              </a:lnSpc>
            </a:pPr>
            <a:r>
              <a:rPr sz="1800" b="1">
                <a:solidFill>
                  <a:srgbClr val="264366"/>
                </a:solidFill>
                <a:latin typeface="Montserrat"/>
                <a:ea typeface="+mn-ea"/>
                <a:cs typeface="Montserrat"/>
              </a:rPr>
              <a:t>High-Yield HSA</a:t>
            </a:r>
          </a:p>
        </p:txBody>
      </p:sp>
      <p:pic>
        <p:nvPicPr>
          <p:cNvPr id="6" name="Shape-19"/>
          <p:cNvPicPr>
            <a:picLocks noChangeAspect="1"/>
          </p:cNvPicPr>
          <p:nvPr/>
        </p:nvPicPr>
        <p:blipFill>
          <a:blip r:embed="rId4"/>
          <a:stretch>
            <a:fillRect/>
          </a:stretch>
        </p:blipFill>
        <p:spPr>
          <a:xfrm>
            <a:off x="8740998" y="5346701"/>
            <a:ext cx="908050" cy="908050"/>
          </a:xfrm>
          <a:prstGeom prst="rect">
            <a:avLst/>
          </a:prstGeom>
        </p:spPr>
      </p:pic>
      <p:pic>
        <p:nvPicPr>
          <p:cNvPr id="7" name="BusinessOutline29"/>
          <p:cNvPicPr>
            <a:picLocks noChangeAspect="1"/>
          </p:cNvPicPr>
          <p:nvPr/>
        </p:nvPicPr>
        <p:blipFill>
          <a:blip r:embed="rId5"/>
          <a:stretch>
            <a:fillRect/>
          </a:stretch>
        </p:blipFill>
        <p:spPr>
          <a:xfrm>
            <a:off x="9010873" y="5565776"/>
            <a:ext cx="352317" cy="492125"/>
          </a:xfrm>
          <a:prstGeom prst="rect">
            <a:avLst/>
          </a:prstGeom>
        </p:spPr>
      </p:pic>
      <p:sp>
        <p:nvSpPr>
          <p:cNvPr id="8" name="Body text copy"/>
          <p:cNvSpPr/>
          <p:nvPr/>
        </p:nvSpPr>
        <p:spPr>
          <a:xfrm>
            <a:off x="9836372" y="5667376"/>
            <a:ext cx="2381250" cy="962025"/>
          </a:xfrm>
          <a:prstGeom prst="rect">
            <a:avLst/>
          </a:prstGeom>
        </p:spPr>
        <p:txBody>
          <a:bodyPr spcFirstLastPara="0" lIns="95250" tIns="95250" rIns="95250" bIns="0" anchor="t"/>
          <a:lstStyle/>
          <a:p>
            <a:pPr algn="l" hangingPunct="0">
              <a:lnSpc>
                <a:spcPct val="125000"/>
              </a:lnSpc>
            </a:pPr>
            <a:r>
              <a:rPr sz="1350">
                <a:solidFill>
                  <a:srgbClr val="264366"/>
                </a:solidFill>
                <a:latin typeface="Muli"/>
                <a:ea typeface="+mn-ea"/>
                <a:cs typeface="Muli"/>
              </a:rPr>
              <a:t>This is the default account you receive when you first enroll in your HSA.</a:t>
            </a:r>
          </a:p>
        </p:txBody>
      </p:sp>
      <p:sp>
        <p:nvSpPr>
          <p:cNvPr id="9" name="Body text copy"/>
          <p:cNvSpPr/>
          <p:nvPr/>
        </p:nvSpPr>
        <p:spPr>
          <a:xfrm>
            <a:off x="9836373" y="5229225"/>
            <a:ext cx="2381250" cy="533400"/>
          </a:xfrm>
          <a:prstGeom prst="rect">
            <a:avLst/>
          </a:prstGeom>
        </p:spPr>
        <p:txBody>
          <a:bodyPr spcFirstLastPara="0" lIns="95250" tIns="95250" rIns="95250" bIns="0" anchor="t"/>
          <a:lstStyle/>
          <a:p>
            <a:pPr algn="l" hangingPunct="0">
              <a:lnSpc>
                <a:spcPct val="125000"/>
              </a:lnSpc>
            </a:pPr>
            <a:r>
              <a:rPr sz="1800" b="1">
                <a:solidFill>
                  <a:srgbClr val="264366"/>
                </a:solidFill>
                <a:latin typeface="Montserrat"/>
                <a:ea typeface="+mn-ea"/>
                <a:cs typeface="Montserrat"/>
              </a:rPr>
              <a:t>Traditional HSA</a:t>
            </a:r>
          </a:p>
        </p:txBody>
      </p:sp>
      <p:pic>
        <p:nvPicPr>
          <p:cNvPr id="10" name="Windows"/>
          <p:cNvPicPr/>
          <p:nvPr/>
        </p:nvPicPr>
        <p:blipFill rotWithShape="1">
          <a:blip r:embed="rId6"/>
          <a:stretch>
            <a:fillRect/>
          </a:stretch>
        </p:blipFill>
        <p:spPr>
          <a:xfrm>
            <a:off x="23" y="-36"/>
            <a:ext cx="13023171" cy="4288755"/>
          </a:xfrm>
          <a:prstGeom prst="rect">
            <a:avLst/>
          </a:prstGeom>
        </p:spPr>
      </p:pic>
      <p:sp>
        <p:nvSpPr>
          <p:cNvPr id="11" name="Body text copy"/>
          <p:cNvSpPr/>
          <p:nvPr/>
        </p:nvSpPr>
        <p:spPr>
          <a:xfrm>
            <a:off x="456248" y="2238375"/>
            <a:ext cx="5899249" cy="628650"/>
          </a:xfrm>
          <a:prstGeom prst="rect">
            <a:avLst/>
          </a:prstGeom>
        </p:spPr>
        <p:txBody>
          <a:bodyPr spcFirstLastPara="0" lIns="0" tIns="0" rIns="0" bIns="0" anchor="t"/>
          <a:lstStyle/>
          <a:p>
            <a:pPr algn="l" hangingPunct="0">
              <a:lnSpc>
                <a:spcPct val="91667"/>
              </a:lnSpc>
              <a:spcBef>
                <a:spcPct val="3333"/>
              </a:spcBef>
            </a:pPr>
            <a:r>
              <a:rPr sz="4500" b="1" cap="all">
                <a:solidFill>
                  <a:srgbClr val="53C93B"/>
                </a:solidFill>
                <a:latin typeface="Montserrat"/>
                <a:ea typeface="+mn-ea"/>
                <a:cs typeface="Montserrat"/>
              </a:rPr>
              <a:t>Savings options</a:t>
            </a:r>
          </a:p>
        </p:txBody>
      </p:sp>
      <p:sp>
        <p:nvSpPr>
          <p:cNvPr id="12" name="Body text copy"/>
          <p:cNvSpPr/>
          <p:nvPr/>
        </p:nvSpPr>
        <p:spPr>
          <a:xfrm>
            <a:off x="447675" y="3580656"/>
            <a:ext cx="5824574" cy="533400"/>
          </a:xfrm>
          <a:prstGeom prst="rect">
            <a:avLst/>
          </a:prstGeom>
        </p:spPr>
        <p:txBody>
          <a:bodyPr spcFirstLastPara="0" lIns="95250" tIns="95250" rIns="95250" bIns="0" anchor="t"/>
          <a:lstStyle/>
          <a:p>
            <a:pPr algn="l" hangingPunct="0">
              <a:lnSpc>
                <a:spcPct val="125000"/>
              </a:lnSpc>
            </a:pPr>
            <a:r>
              <a:rPr sz="1800" cap="all">
                <a:solidFill>
                  <a:srgbClr val="FFFFFF"/>
                </a:solidFill>
                <a:latin typeface="Muli"/>
                <a:ea typeface="+mn-ea"/>
                <a:cs typeface="Muli"/>
              </a:rPr>
              <a:t>earn interest on your balance tax-free</a:t>
            </a:r>
          </a:p>
        </p:txBody>
      </p:sp>
      <p:sp>
        <p:nvSpPr>
          <p:cNvPr id="13" name="Body text copy copy 4"/>
          <p:cNvSpPr/>
          <p:nvPr/>
        </p:nvSpPr>
        <p:spPr>
          <a:xfrm>
            <a:off x="447675" y="5334000"/>
            <a:ext cx="3190875" cy="1466850"/>
          </a:xfrm>
          <a:prstGeom prst="rect">
            <a:avLst/>
          </a:prstGeom>
        </p:spPr>
        <p:txBody>
          <a:bodyPr spcFirstLastPara="0" lIns="0" tIns="0" rIns="0" bIns="0" anchor="t"/>
          <a:lstStyle/>
          <a:p>
            <a:pPr algn="l" hangingPunct="0">
              <a:lnSpc>
                <a:spcPct val="133333"/>
              </a:lnSpc>
            </a:pPr>
            <a:r>
              <a:rPr sz="1800">
                <a:solidFill>
                  <a:srgbClr val="264366"/>
                </a:solidFill>
                <a:latin typeface="Muli"/>
                <a:ea typeface="+mn-ea"/>
                <a:cs typeface="Muli"/>
              </a:rPr>
              <a:t>You're free to switch between the default, traditional HSA and a high-yield HSA at any time, as frequently as desired.</a:t>
            </a:r>
          </a:p>
        </p:txBody>
      </p:sp>
      <p:sp>
        <p:nvSpPr>
          <p:cNvPr id="14" name="Rectangle 13"/>
          <p:cNvSpPr/>
          <p:nvPr/>
        </p:nvSpPr>
        <p:spPr>
          <a:xfrm>
            <a:off x="9677400" y="6800850"/>
            <a:ext cx="2816225" cy="400050"/>
          </a:xfrm>
          <a:prstGeom prst="rect">
            <a:avLst/>
          </a:prstGeom>
        </p:spPr>
        <p:txBody>
          <a:bodyPr spcFirstLastPara="0" lIns="95250" tIns="95250" rIns="95250" bIns="0" anchor="t"/>
          <a:lstStyle/>
          <a:p>
            <a:pPr algn="l" hangingPunct="0">
              <a:lnSpc>
                <a:spcPct val="100000"/>
              </a:lnSpc>
            </a:pPr>
            <a:r>
              <a:rPr sz="1350">
                <a:solidFill>
                  <a:srgbClr val="999999"/>
                </a:solidFill>
                <a:latin typeface="Arial"/>
                <a:ea typeface="+mn-ea"/>
                <a:cs typeface="Arial"/>
              </a:rPr>
              <a:t>© Employee Benefits Corporation</a:t>
            </a:r>
          </a:p>
        </p:txBody>
      </p:sp>
    </p:spTree>
    <p:extLst>
      <p:ext uri="{BB962C8B-B14F-4D97-AF65-F5344CB8AC3E}">
        <p14:creationId xmlns:p14="http://schemas.microsoft.com/office/powerpoint/2010/main" val="3930024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95250" y="3848100"/>
            <a:ext cx="5962650" cy="3590925"/>
          </a:xfrm>
          <a:prstGeom prst="rect">
            <a:avLst/>
          </a:prstGeom>
        </p:spPr>
      </p:pic>
      <p:sp>
        <p:nvSpPr>
          <p:cNvPr id="3" name="Title copy"/>
          <p:cNvSpPr/>
          <p:nvPr/>
        </p:nvSpPr>
        <p:spPr>
          <a:xfrm>
            <a:off x="847666" y="4362450"/>
            <a:ext cx="3619500" cy="1104900"/>
          </a:xfrm>
          <a:prstGeom prst="rect">
            <a:avLst/>
          </a:prstGeom>
        </p:spPr>
        <p:txBody>
          <a:bodyPr spcFirstLastPara="0" lIns="95250" tIns="95250" rIns="95250" bIns="0" anchor="t"/>
          <a:lstStyle/>
          <a:p>
            <a:pPr algn="l" hangingPunct="0">
              <a:lnSpc>
                <a:spcPct val="100000"/>
              </a:lnSpc>
            </a:pPr>
            <a:r>
              <a:rPr sz="3000" b="1">
                <a:solidFill>
                  <a:srgbClr val="FFFFFF"/>
                </a:solidFill>
                <a:latin typeface="Muli"/>
                <a:ea typeface="+mn-ea"/>
                <a:cs typeface="Muli"/>
              </a:rPr>
              <a:t>Investment Opportunities</a:t>
            </a:r>
          </a:p>
        </p:txBody>
      </p:sp>
      <p:sp>
        <p:nvSpPr>
          <p:cNvPr id="4" name="Body text copy"/>
          <p:cNvSpPr/>
          <p:nvPr/>
        </p:nvSpPr>
        <p:spPr>
          <a:xfrm>
            <a:off x="840491" y="5610226"/>
            <a:ext cx="3619500" cy="1123950"/>
          </a:xfrm>
          <a:prstGeom prst="rect">
            <a:avLst/>
          </a:prstGeom>
        </p:spPr>
        <p:txBody>
          <a:bodyPr spcFirstLastPara="0" lIns="95250" tIns="47625" rIns="95250" bIns="0" anchor="t"/>
          <a:lstStyle/>
          <a:p>
            <a:pPr algn="l" hangingPunct="0">
              <a:lnSpc>
                <a:spcPct val="125000"/>
              </a:lnSpc>
            </a:pPr>
            <a:r>
              <a:rPr sz="1800">
                <a:solidFill>
                  <a:srgbClr val="FFFFFF"/>
                </a:solidFill>
                <a:latin typeface="Muli"/>
                <a:ea typeface="+mn-ea"/>
                <a:cs typeface="Muli"/>
              </a:rPr>
              <a:t>HSA dollars can be invested when the account has a </a:t>
            </a:r>
            <a:r>
              <a:rPr sz="1800" b="1">
                <a:solidFill>
                  <a:srgbClr val="FFFFFF"/>
                </a:solidFill>
                <a:latin typeface="Muli"/>
                <a:ea typeface="+mn-ea"/>
                <a:cs typeface="Muli"/>
              </a:rPr>
              <a:t>minimum balance of $1,000</a:t>
            </a:r>
            <a:r>
              <a:rPr sz="1800">
                <a:solidFill>
                  <a:srgbClr val="FFFFFF"/>
                </a:solidFill>
                <a:latin typeface="Muli"/>
                <a:ea typeface="+mn-ea"/>
                <a:cs typeface="Muli"/>
              </a:rPr>
              <a:t>.</a:t>
            </a:r>
          </a:p>
        </p:txBody>
      </p:sp>
      <p:sp>
        <p:nvSpPr>
          <p:cNvPr id="5" name="Body text copy"/>
          <p:cNvSpPr/>
          <p:nvPr/>
        </p:nvSpPr>
        <p:spPr>
          <a:xfrm>
            <a:off x="6908998" y="1638300"/>
            <a:ext cx="4692452" cy="1219200"/>
          </a:xfrm>
          <a:prstGeom prst="rect">
            <a:avLst/>
          </a:prstGeom>
        </p:spPr>
        <p:txBody>
          <a:bodyPr spcFirstLastPara="0" lIns="95250" tIns="95250" rIns="95250" bIns="0" anchor="t"/>
          <a:lstStyle/>
          <a:p>
            <a:pPr algn="l" hangingPunct="0">
              <a:lnSpc>
                <a:spcPct val="125000"/>
              </a:lnSpc>
            </a:pPr>
            <a:r>
              <a:rPr sz="1350">
                <a:solidFill>
                  <a:srgbClr val="292929"/>
                </a:solidFill>
                <a:latin typeface="Muli"/>
                <a:ea typeface="+mn-ea"/>
                <a:cs typeface="Muli"/>
              </a:rPr>
              <a:t>Enjoy an innovative and modern investment experience that provides access to different investment account types, real-time investment account opening and trading, and modern investment tools.</a:t>
            </a:r>
          </a:p>
        </p:txBody>
      </p:sp>
      <p:sp>
        <p:nvSpPr>
          <p:cNvPr id="6" name="Body text copy"/>
          <p:cNvSpPr/>
          <p:nvPr/>
        </p:nvSpPr>
        <p:spPr>
          <a:xfrm>
            <a:off x="6908998" y="1000125"/>
            <a:ext cx="4692452" cy="419100"/>
          </a:xfrm>
          <a:prstGeom prst="rect">
            <a:avLst/>
          </a:prstGeom>
        </p:spPr>
        <p:txBody>
          <a:bodyPr spcFirstLastPara="0" lIns="95250" tIns="38100" rIns="95250" bIns="0" anchor="t"/>
          <a:lstStyle/>
          <a:p>
            <a:pPr algn="l" hangingPunct="0">
              <a:lnSpc>
                <a:spcPct val="100000"/>
              </a:lnSpc>
            </a:pPr>
            <a:r>
              <a:rPr sz="2250" b="1" cap="all">
                <a:solidFill>
                  <a:srgbClr val="158701"/>
                </a:solidFill>
                <a:latin typeface="Muli"/>
                <a:ea typeface="+mn-ea"/>
                <a:cs typeface="Muli"/>
              </a:rPr>
              <a:t>3 unique Investment models</a:t>
            </a:r>
          </a:p>
        </p:txBody>
      </p:sp>
      <p:sp>
        <p:nvSpPr>
          <p:cNvPr id="7" name="Body text copy"/>
          <p:cNvSpPr/>
          <p:nvPr/>
        </p:nvSpPr>
        <p:spPr>
          <a:xfrm>
            <a:off x="6908144" y="3000182"/>
            <a:ext cx="3333366" cy="438100"/>
          </a:xfrm>
          <a:prstGeom prst="rect">
            <a:avLst/>
          </a:prstGeom>
        </p:spPr>
        <p:txBody>
          <a:bodyPr spcFirstLastPara="0" lIns="95239" tIns="47620" rIns="95239" bIns="0" anchor="t"/>
          <a:lstStyle/>
          <a:p>
            <a:pPr algn="l" hangingPunct="0">
              <a:lnSpc>
                <a:spcPct val="125000"/>
              </a:lnSpc>
            </a:pPr>
            <a:r>
              <a:rPr sz="1800" b="1">
                <a:solidFill>
                  <a:srgbClr val="264366"/>
                </a:solidFill>
                <a:latin typeface="Muli"/>
                <a:ea typeface="+mn-ea"/>
                <a:cs typeface="Muli"/>
              </a:rPr>
              <a:t>Managed</a:t>
            </a:r>
          </a:p>
        </p:txBody>
      </p:sp>
      <p:pic>
        <p:nvPicPr>
          <p:cNvPr id="8" name="Progress Bar"/>
          <p:cNvPicPr/>
          <p:nvPr/>
        </p:nvPicPr>
        <p:blipFill rotWithShape="1">
          <a:blip r:embed="rId3"/>
          <a:stretch>
            <a:fillRect/>
          </a:stretch>
        </p:blipFill>
        <p:spPr>
          <a:xfrm>
            <a:off x="6911667" y="3438282"/>
            <a:ext cx="3458527" cy="543483"/>
          </a:xfrm>
          <a:prstGeom prst="rect">
            <a:avLst/>
          </a:prstGeom>
        </p:spPr>
      </p:pic>
      <p:sp>
        <p:nvSpPr>
          <p:cNvPr id="9" name="Body text copy"/>
          <p:cNvSpPr/>
          <p:nvPr/>
        </p:nvSpPr>
        <p:spPr>
          <a:xfrm>
            <a:off x="6911302" y="4447816"/>
            <a:ext cx="3333366" cy="438100"/>
          </a:xfrm>
          <a:prstGeom prst="rect">
            <a:avLst/>
          </a:prstGeom>
        </p:spPr>
        <p:txBody>
          <a:bodyPr spcFirstLastPara="0" lIns="95239" tIns="47620" rIns="95239" bIns="0" anchor="t"/>
          <a:lstStyle/>
          <a:p>
            <a:pPr algn="l" hangingPunct="0">
              <a:lnSpc>
                <a:spcPct val="125000"/>
              </a:lnSpc>
            </a:pPr>
            <a:r>
              <a:rPr sz="1800" b="1">
                <a:solidFill>
                  <a:srgbClr val="264366"/>
                </a:solidFill>
                <a:latin typeface="Muli"/>
                <a:ea typeface="+mn-ea"/>
                <a:cs typeface="Muli"/>
              </a:rPr>
              <a:t>Self-Directed</a:t>
            </a:r>
          </a:p>
        </p:txBody>
      </p:sp>
      <p:pic>
        <p:nvPicPr>
          <p:cNvPr id="10" name="Progress Bar copy"/>
          <p:cNvPicPr/>
          <p:nvPr/>
        </p:nvPicPr>
        <p:blipFill rotWithShape="1">
          <a:blip r:embed="rId4"/>
          <a:stretch>
            <a:fillRect/>
          </a:stretch>
        </p:blipFill>
        <p:spPr>
          <a:xfrm>
            <a:off x="6905625" y="4881982"/>
            <a:ext cx="3458527" cy="543483"/>
          </a:xfrm>
          <a:prstGeom prst="rect">
            <a:avLst/>
          </a:prstGeom>
        </p:spPr>
      </p:pic>
      <p:sp>
        <p:nvSpPr>
          <p:cNvPr id="11" name="Body text copy"/>
          <p:cNvSpPr/>
          <p:nvPr/>
        </p:nvSpPr>
        <p:spPr>
          <a:xfrm>
            <a:off x="6910960" y="5733543"/>
            <a:ext cx="3333366" cy="438100"/>
          </a:xfrm>
          <a:prstGeom prst="rect">
            <a:avLst/>
          </a:prstGeom>
        </p:spPr>
        <p:txBody>
          <a:bodyPr spcFirstLastPara="0" lIns="95239" tIns="47620" rIns="95239" bIns="0" anchor="t"/>
          <a:lstStyle/>
          <a:p>
            <a:pPr algn="l" hangingPunct="0">
              <a:lnSpc>
                <a:spcPct val="125000"/>
              </a:lnSpc>
            </a:pPr>
            <a:r>
              <a:rPr sz="1800" b="1">
                <a:solidFill>
                  <a:srgbClr val="264366"/>
                </a:solidFill>
                <a:latin typeface="Muli"/>
                <a:ea typeface="+mn-ea"/>
                <a:cs typeface="Muli"/>
              </a:rPr>
              <a:t>Brokerage</a:t>
            </a:r>
          </a:p>
        </p:txBody>
      </p:sp>
      <p:pic>
        <p:nvPicPr>
          <p:cNvPr id="12" name="Lukas Blazek"/>
          <p:cNvPicPr/>
          <p:nvPr/>
        </p:nvPicPr>
        <p:blipFill rotWithShape="1">
          <a:blip r:embed="rId5"/>
          <a:stretch>
            <a:fillRect/>
          </a:stretch>
        </p:blipFill>
        <p:spPr>
          <a:xfrm>
            <a:off x="-95250" y="-66675"/>
            <a:ext cx="5962650" cy="3946000"/>
          </a:xfrm>
          <a:prstGeom prst="rect">
            <a:avLst/>
          </a:prstGeom>
        </p:spPr>
      </p:pic>
      <p:pic>
        <p:nvPicPr>
          <p:cNvPr id="13" name="Progress Bar copy"/>
          <p:cNvPicPr/>
          <p:nvPr/>
        </p:nvPicPr>
        <p:blipFill rotWithShape="1">
          <a:blip r:embed="rId6"/>
          <a:stretch>
            <a:fillRect/>
          </a:stretch>
        </p:blipFill>
        <p:spPr>
          <a:xfrm>
            <a:off x="6907998" y="6171642"/>
            <a:ext cx="3458527" cy="543483"/>
          </a:xfrm>
          <a:prstGeom prst="rect">
            <a:avLst/>
          </a:prstGeom>
        </p:spPr>
      </p:pic>
      <p:sp>
        <p:nvSpPr>
          <p:cNvPr id="14" name="Rectangle 13"/>
          <p:cNvSpPr/>
          <p:nvPr/>
        </p:nvSpPr>
        <p:spPr>
          <a:xfrm>
            <a:off x="9677400" y="6800850"/>
            <a:ext cx="2816225" cy="400050"/>
          </a:xfrm>
          <a:prstGeom prst="rect">
            <a:avLst/>
          </a:prstGeom>
        </p:spPr>
        <p:txBody>
          <a:bodyPr spcFirstLastPara="0" lIns="95250" tIns="95250" rIns="95250" bIns="0" anchor="t"/>
          <a:lstStyle/>
          <a:p>
            <a:pPr algn="l" hangingPunct="0">
              <a:lnSpc>
                <a:spcPct val="100000"/>
              </a:lnSpc>
            </a:pPr>
            <a:r>
              <a:rPr sz="1350">
                <a:solidFill>
                  <a:srgbClr val="999999"/>
                </a:solidFill>
                <a:latin typeface="Arial"/>
                <a:ea typeface="+mn-ea"/>
                <a:cs typeface="Arial"/>
              </a:rPr>
              <a:t>© Employee Benefits Corporation</a:t>
            </a:r>
          </a:p>
        </p:txBody>
      </p:sp>
    </p:spTree>
    <p:extLst>
      <p:ext uri="{BB962C8B-B14F-4D97-AF65-F5344CB8AC3E}">
        <p14:creationId xmlns:p14="http://schemas.microsoft.com/office/powerpoint/2010/main" val="3930024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rcRect l="303" t="452" r="16969" b="30086"/>
          <a:stretch>
            <a:fillRect/>
          </a:stretch>
        </a:blipFill>
        <a:effectLst/>
      </p:bgPr>
    </p:bg>
    <p:spTree>
      <p:nvGrpSpPr>
        <p:cNvPr id="1" name="Untitled"/>
        <p:cNvGrpSpPr/>
        <p:nvPr/>
      </p:nvGrpSpPr>
      <p:grpSpPr>
        <a:xfrm>
          <a:off x="0" y="0"/>
          <a:ext cx="0" cy="0"/>
          <a:chOff x="0" y="0"/>
          <a:chExt cx="0" cy="0"/>
        </a:xfrm>
      </p:grpSpPr>
      <p:pic>
        <p:nvPicPr>
          <p:cNvPr id="2" name="Shape7"/>
          <p:cNvPicPr>
            <a:picLocks noChangeAspect="1"/>
          </p:cNvPicPr>
          <p:nvPr/>
        </p:nvPicPr>
        <p:blipFill>
          <a:blip r:embed="rId3"/>
          <a:stretch>
            <a:fillRect/>
          </a:stretch>
        </p:blipFill>
        <p:spPr>
          <a:xfrm>
            <a:off x="598357" y="266700"/>
            <a:ext cx="7563842" cy="3181350"/>
          </a:xfrm>
          <a:prstGeom prst="rect">
            <a:avLst/>
          </a:prstGeom>
        </p:spPr>
      </p:pic>
      <p:sp>
        <p:nvSpPr>
          <p:cNvPr id="3" name="Body text copy copy 1"/>
          <p:cNvSpPr/>
          <p:nvPr/>
        </p:nvSpPr>
        <p:spPr>
          <a:xfrm>
            <a:off x="1542108" y="771525"/>
            <a:ext cx="5234402" cy="685800"/>
          </a:xfrm>
          <a:prstGeom prst="rect">
            <a:avLst/>
          </a:prstGeom>
        </p:spPr>
        <p:txBody>
          <a:bodyPr spcFirstLastPara="0" lIns="0" tIns="0" rIns="0" bIns="0" anchor="t"/>
          <a:lstStyle/>
          <a:p>
            <a:pPr algn="l" hangingPunct="0">
              <a:lnSpc>
                <a:spcPct val="100000"/>
              </a:lnSpc>
            </a:pPr>
            <a:r>
              <a:rPr sz="4500" b="1" cap="all">
                <a:solidFill>
                  <a:srgbClr val="264366"/>
                </a:solidFill>
                <a:latin typeface="Montserrat"/>
                <a:ea typeface="+mn-ea"/>
                <a:cs typeface="Montserrat"/>
              </a:rPr>
              <a:t>Managed </a:t>
            </a:r>
          </a:p>
        </p:txBody>
      </p:sp>
      <p:pic>
        <p:nvPicPr>
          <p:cNvPr id="4" name="Shape-14"/>
          <p:cNvPicPr>
            <a:picLocks noChangeAspect="1"/>
          </p:cNvPicPr>
          <p:nvPr/>
        </p:nvPicPr>
        <p:blipFill>
          <a:blip r:embed="rId4"/>
          <a:stretch>
            <a:fillRect/>
          </a:stretch>
        </p:blipFill>
        <p:spPr>
          <a:xfrm rot="-5400000">
            <a:off x="999399" y="847725"/>
            <a:ext cx="295548" cy="295548"/>
          </a:xfrm>
          <a:prstGeom prst="rect">
            <a:avLst/>
          </a:prstGeom>
        </p:spPr>
      </p:pic>
      <p:sp>
        <p:nvSpPr>
          <p:cNvPr id="5" name="Body text copy copy 2"/>
          <p:cNvSpPr/>
          <p:nvPr/>
        </p:nvSpPr>
        <p:spPr>
          <a:xfrm>
            <a:off x="1542108" y="2028825"/>
            <a:ext cx="6172416" cy="1095375"/>
          </a:xfrm>
          <a:prstGeom prst="rect">
            <a:avLst/>
          </a:prstGeom>
        </p:spPr>
        <p:txBody>
          <a:bodyPr spcFirstLastPara="0" lIns="0" tIns="0" rIns="0" bIns="0" anchor="t"/>
          <a:lstStyle/>
          <a:p>
            <a:pPr algn="l" hangingPunct="0">
              <a:lnSpc>
                <a:spcPct val="133333"/>
              </a:lnSpc>
            </a:pPr>
            <a:r>
              <a:rPr sz="1350">
                <a:solidFill>
                  <a:srgbClr val="264366"/>
                </a:solidFill>
                <a:latin typeface="Muli"/>
                <a:ea typeface="+mn-ea"/>
                <a:cs typeface="Muli"/>
              </a:rPr>
              <a:t>Designed for novice investors who prefer to have our advisor tool automatically select and rebalance investments on an ongoing basis in accordance with their age and/or risk profile. This account type delivers a “do-it-for-me” approach to investing.</a:t>
            </a:r>
          </a:p>
        </p:txBody>
      </p:sp>
      <p:pic>
        <p:nvPicPr>
          <p:cNvPr id="6" name="Progress Bar"/>
          <p:cNvPicPr/>
          <p:nvPr/>
        </p:nvPicPr>
        <p:blipFill rotWithShape="1">
          <a:blip r:embed="rId5"/>
          <a:stretch>
            <a:fillRect/>
          </a:stretch>
        </p:blipFill>
        <p:spPr>
          <a:xfrm>
            <a:off x="1542108" y="1343025"/>
            <a:ext cx="3458527" cy="543483"/>
          </a:xfrm>
          <a:prstGeom prst="rect">
            <a:avLst/>
          </a:prstGeom>
        </p:spPr>
      </p:pic>
      <p:sp>
        <p:nvSpPr>
          <p:cNvPr id="7" name="Rectangle 6"/>
          <p:cNvSpPr/>
          <p:nvPr/>
        </p:nvSpPr>
        <p:spPr>
          <a:xfrm>
            <a:off x="9677400" y="6800850"/>
            <a:ext cx="2816225" cy="400050"/>
          </a:xfrm>
          <a:prstGeom prst="rect">
            <a:avLst/>
          </a:prstGeom>
        </p:spPr>
        <p:txBody>
          <a:bodyPr spcFirstLastPara="0" lIns="95250" tIns="95250" rIns="95250" bIns="0" anchor="t"/>
          <a:lstStyle/>
          <a:p>
            <a:pPr algn="l" hangingPunct="0">
              <a:lnSpc>
                <a:spcPct val="100000"/>
              </a:lnSpc>
            </a:pPr>
            <a:r>
              <a:rPr sz="1350">
                <a:solidFill>
                  <a:srgbClr val="999999"/>
                </a:solidFill>
                <a:latin typeface="Arial"/>
                <a:ea typeface="+mn-ea"/>
                <a:cs typeface="Arial"/>
              </a:rPr>
              <a:t>© Employee Benefits Corporation</a:t>
            </a:r>
          </a:p>
        </p:txBody>
      </p:sp>
    </p:spTree>
    <p:extLst>
      <p:ext uri="{BB962C8B-B14F-4D97-AF65-F5344CB8AC3E}">
        <p14:creationId xmlns:p14="http://schemas.microsoft.com/office/powerpoint/2010/main" val="3930024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rcRect l="303" t="454" r="16969" b="29778"/>
          <a:stretch>
            <a:fillRect/>
          </a:stretch>
        </a:blipFill>
        <a:effectLst/>
      </p:bgPr>
    </p:bg>
    <p:spTree>
      <p:nvGrpSpPr>
        <p:cNvPr id="1" name="Untitled"/>
        <p:cNvGrpSpPr/>
        <p:nvPr/>
      </p:nvGrpSpPr>
      <p:grpSpPr>
        <a:xfrm>
          <a:off x="0" y="0"/>
          <a:ext cx="0" cy="0"/>
          <a:chOff x="0" y="0"/>
          <a:chExt cx="0" cy="0"/>
        </a:xfrm>
      </p:grpSpPr>
      <p:pic>
        <p:nvPicPr>
          <p:cNvPr id="2" name="Shape7"/>
          <p:cNvPicPr>
            <a:picLocks noChangeAspect="1"/>
          </p:cNvPicPr>
          <p:nvPr/>
        </p:nvPicPr>
        <p:blipFill>
          <a:blip r:embed="rId3"/>
          <a:stretch>
            <a:fillRect/>
          </a:stretch>
        </p:blipFill>
        <p:spPr>
          <a:xfrm>
            <a:off x="598357" y="209550"/>
            <a:ext cx="7534275" cy="3314700"/>
          </a:xfrm>
          <a:prstGeom prst="rect">
            <a:avLst/>
          </a:prstGeom>
        </p:spPr>
      </p:pic>
      <p:sp>
        <p:nvSpPr>
          <p:cNvPr id="3" name="Body text copy copy 1"/>
          <p:cNvSpPr/>
          <p:nvPr/>
        </p:nvSpPr>
        <p:spPr>
          <a:xfrm>
            <a:off x="1542108" y="714375"/>
            <a:ext cx="5234402" cy="685800"/>
          </a:xfrm>
          <a:prstGeom prst="rect">
            <a:avLst/>
          </a:prstGeom>
        </p:spPr>
        <p:txBody>
          <a:bodyPr spcFirstLastPara="0" lIns="0" tIns="0" rIns="0" bIns="0" anchor="t"/>
          <a:lstStyle/>
          <a:p>
            <a:pPr algn="l" hangingPunct="0">
              <a:lnSpc>
                <a:spcPct val="100000"/>
              </a:lnSpc>
            </a:pPr>
            <a:r>
              <a:rPr sz="4500" b="1" cap="all">
                <a:solidFill>
                  <a:srgbClr val="264366"/>
                </a:solidFill>
                <a:latin typeface="Montserrat"/>
                <a:ea typeface="+mn-ea"/>
                <a:cs typeface="Montserrat"/>
              </a:rPr>
              <a:t>Self-directed </a:t>
            </a:r>
          </a:p>
        </p:txBody>
      </p:sp>
      <p:pic>
        <p:nvPicPr>
          <p:cNvPr id="4" name="Shape-14"/>
          <p:cNvPicPr>
            <a:picLocks noChangeAspect="1"/>
          </p:cNvPicPr>
          <p:nvPr/>
        </p:nvPicPr>
        <p:blipFill>
          <a:blip r:embed="rId4"/>
          <a:stretch>
            <a:fillRect/>
          </a:stretch>
        </p:blipFill>
        <p:spPr>
          <a:xfrm rot="-5400000">
            <a:off x="999399" y="790575"/>
            <a:ext cx="295548" cy="295548"/>
          </a:xfrm>
          <a:prstGeom prst="rect">
            <a:avLst/>
          </a:prstGeom>
        </p:spPr>
      </p:pic>
      <p:sp>
        <p:nvSpPr>
          <p:cNvPr id="5" name="Body text copy copy 2"/>
          <p:cNvSpPr/>
          <p:nvPr/>
        </p:nvSpPr>
        <p:spPr>
          <a:xfrm>
            <a:off x="1542108" y="1971675"/>
            <a:ext cx="6172416" cy="1371600"/>
          </a:xfrm>
          <a:prstGeom prst="rect">
            <a:avLst/>
          </a:prstGeom>
        </p:spPr>
        <p:txBody>
          <a:bodyPr spcFirstLastPara="0" lIns="0" tIns="0" rIns="0" bIns="0" anchor="t"/>
          <a:lstStyle/>
          <a:p>
            <a:pPr algn="l" hangingPunct="0">
              <a:lnSpc>
                <a:spcPct val="133333"/>
              </a:lnSpc>
            </a:pPr>
            <a:r>
              <a:rPr sz="1350">
                <a:solidFill>
                  <a:srgbClr val="264366"/>
                </a:solidFill>
                <a:latin typeface="Muli"/>
                <a:ea typeface="+mn-ea"/>
                <a:cs typeface="Muli"/>
              </a:rPr>
              <a:t>Designed for intermediate investors who have the desire to self-select from a menu of monitored investment options covering multiple asset classes to diversify their portfolio, and then rebalance their portfolio manually. This account type provides a balance between do-it-for-me and DIY approaches to investing.</a:t>
            </a:r>
          </a:p>
        </p:txBody>
      </p:sp>
      <p:pic>
        <p:nvPicPr>
          <p:cNvPr id="6" name="Progress Bar copy"/>
          <p:cNvPicPr/>
          <p:nvPr/>
        </p:nvPicPr>
        <p:blipFill rotWithShape="1">
          <a:blip r:embed="rId5"/>
          <a:stretch>
            <a:fillRect/>
          </a:stretch>
        </p:blipFill>
        <p:spPr>
          <a:xfrm>
            <a:off x="1542108" y="1314450"/>
            <a:ext cx="3458527" cy="543483"/>
          </a:xfrm>
          <a:prstGeom prst="rect">
            <a:avLst/>
          </a:prstGeom>
        </p:spPr>
      </p:pic>
      <p:sp>
        <p:nvSpPr>
          <p:cNvPr id="7" name="Rectangle 6"/>
          <p:cNvSpPr/>
          <p:nvPr/>
        </p:nvSpPr>
        <p:spPr>
          <a:xfrm>
            <a:off x="9677400" y="6800850"/>
            <a:ext cx="2816225" cy="400050"/>
          </a:xfrm>
          <a:prstGeom prst="rect">
            <a:avLst/>
          </a:prstGeom>
        </p:spPr>
        <p:txBody>
          <a:bodyPr spcFirstLastPara="0" lIns="95250" tIns="95250" rIns="95250" bIns="0" anchor="t"/>
          <a:lstStyle/>
          <a:p>
            <a:pPr algn="l" hangingPunct="0">
              <a:lnSpc>
                <a:spcPct val="100000"/>
              </a:lnSpc>
            </a:pPr>
            <a:r>
              <a:rPr sz="1350">
                <a:solidFill>
                  <a:srgbClr val="999999"/>
                </a:solidFill>
                <a:latin typeface="Arial"/>
                <a:ea typeface="+mn-ea"/>
                <a:cs typeface="Arial"/>
              </a:rPr>
              <a:t>© Employee Benefits Corporation</a:t>
            </a:r>
          </a:p>
        </p:txBody>
      </p:sp>
    </p:spTree>
    <p:extLst>
      <p:ext uri="{BB962C8B-B14F-4D97-AF65-F5344CB8AC3E}">
        <p14:creationId xmlns:p14="http://schemas.microsoft.com/office/powerpoint/2010/main" val="3930024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pic>
        <p:nvPicPr>
          <p:cNvPr id="2" name="image"/>
          <p:cNvPicPr/>
          <p:nvPr/>
        </p:nvPicPr>
        <p:blipFill rotWithShape="1">
          <a:blip r:embed="rId2"/>
          <a:stretch>
            <a:fillRect/>
          </a:stretch>
        </p:blipFill>
        <p:spPr>
          <a:xfrm flipH="1">
            <a:off x="0" y="-371475"/>
            <a:ext cx="13242966" cy="17179114"/>
          </a:xfrm>
          <a:prstGeom prst="rect">
            <a:avLst/>
          </a:prstGeom>
        </p:spPr>
      </p:pic>
      <p:pic>
        <p:nvPicPr>
          <p:cNvPr id="3" name="Shape7"/>
          <p:cNvPicPr>
            <a:picLocks noChangeAspect="1"/>
          </p:cNvPicPr>
          <p:nvPr/>
        </p:nvPicPr>
        <p:blipFill>
          <a:blip r:embed="rId3"/>
          <a:stretch>
            <a:fillRect/>
          </a:stretch>
        </p:blipFill>
        <p:spPr>
          <a:xfrm>
            <a:off x="598357" y="352425"/>
            <a:ext cx="7563842" cy="3181350"/>
          </a:xfrm>
          <a:prstGeom prst="rect">
            <a:avLst/>
          </a:prstGeom>
        </p:spPr>
      </p:pic>
      <p:sp>
        <p:nvSpPr>
          <p:cNvPr id="4" name="Body text copy copy 1"/>
          <p:cNvSpPr/>
          <p:nvPr/>
        </p:nvSpPr>
        <p:spPr>
          <a:xfrm>
            <a:off x="1542108" y="857250"/>
            <a:ext cx="5234402" cy="685800"/>
          </a:xfrm>
          <a:prstGeom prst="rect">
            <a:avLst/>
          </a:prstGeom>
        </p:spPr>
        <p:txBody>
          <a:bodyPr spcFirstLastPara="0" lIns="0" tIns="0" rIns="0" bIns="0" anchor="t"/>
          <a:lstStyle/>
          <a:p>
            <a:pPr algn="l" hangingPunct="0">
              <a:lnSpc>
                <a:spcPct val="100000"/>
              </a:lnSpc>
            </a:pPr>
            <a:r>
              <a:rPr sz="4500" b="1" cap="all">
                <a:solidFill>
                  <a:srgbClr val="264366"/>
                </a:solidFill>
                <a:latin typeface="Montserrat"/>
                <a:ea typeface="+mn-ea"/>
                <a:cs typeface="Montserrat"/>
              </a:rPr>
              <a:t>Brokerage </a:t>
            </a:r>
          </a:p>
        </p:txBody>
      </p:sp>
      <p:pic>
        <p:nvPicPr>
          <p:cNvPr id="5" name="Shape-14"/>
          <p:cNvPicPr>
            <a:picLocks noChangeAspect="1"/>
          </p:cNvPicPr>
          <p:nvPr/>
        </p:nvPicPr>
        <p:blipFill>
          <a:blip r:embed="rId4"/>
          <a:stretch>
            <a:fillRect/>
          </a:stretch>
        </p:blipFill>
        <p:spPr>
          <a:xfrm rot="-5400000">
            <a:off x="999399" y="933450"/>
            <a:ext cx="295548" cy="295548"/>
          </a:xfrm>
          <a:prstGeom prst="rect">
            <a:avLst/>
          </a:prstGeom>
        </p:spPr>
      </p:pic>
      <p:sp>
        <p:nvSpPr>
          <p:cNvPr id="6" name="Body text copy copy 2"/>
          <p:cNvSpPr/>
          <p:nvPr/>
        </p:nvSpPr>
        <p:spPr>
          <a:xfrm>
            <a:off x="1542108" y="2114550"/>
            <a:ext cx="6172416" cy="819150"/>
          </a:xfrm>
          <a:prstGeom prst="rect">
            <a:avLst/>
          </a:prstGeom>
        </p:spPr>
        <p:txBody>
          <a:bodyPr spcFirstLastPara="0" lIns="0" tIns="0" rIns="0" bIns="0" anchor="t"/>
          <a:lstStyle/>
          <a:p>
            <a:pPr algn="l" hangingPunct="0">
              <a:lnSpc>
                <a:spcPct val="133333"/>
              </a:lnSpc>
            </a:pPr>
            <a:r>
              <a:rPr sz="1350">
                <a:solidFill>
                  <a:srgbClr val="264366"/>
                </a:solidFill>
                <a:latin typeface="Muli"/>
                <a:ea typeface="+mn-ea"/>
                <a:cs typeface="Muli"/>
              </a:rPr>
              <a:t>Designed for adept investors who desire to perform advanced research and trading across hundreds of individual stocks and ETFs. This account type offers a hands-on, DIY approach to investing.</a:t>
            </a:r>
          </a:p>
        </p:txBody>
      </p:sp>
      <p:pic>
        <p:nvPicPr>
          <p:cNvPr id="7" name="Progress Bar copy"/>
          <p:cNvPicPr/>
          <p:nvPr/>
        </p:nvPicPr>
        <p:blipFill rotWithShape="1">
          <a:blip r:embed="rId5"/>
          <a:stretch>
            <a:fillRect/>
          </a:stretch>
        </p:blipFill>
        <p:spPr>
          <a:xfrm>
            <a:off x="1542108" y="1428750"/>
            <a:ext cx="3458527" cy="543483"/>
          </a:xfrm>
          <a:prstGeom prst="rect">
            <a:avLst/>
          </a:prstGeom>
        </p:spPr>
      </p:pic>
      <p:sp>
        <p:nvSpPr>
          <p:cNvPr id="8" name="Rectangle 7"/>
          <p:cNvSpPr/>
          <p:nvPr/>
        </p:nvSpPr>
        <p:spPr>
          <a:xfrm>
            <a:off x="9677400" y="6800850"/>
            <a:ext cx="2816225" cy="400050"/>
          </a:xfrm>
          <a:prstGeom prst="rect">
            <a:avLst/>
          </a:prstGeom>
        </p:spPr>
        <p:txBody>
          <a:bodyPr spcFirstLastPara="0" lIns="95250" tIns="95250" rIns="95250" bIns="0" anchor="t"/>
          <a:lstStyle/>
          <a:p>
            <a:pPr algn="l" hangingPunct="0">
              <a:lnSpc>
                <a:spcPct val="100000"/>
              </a:lnSpc>
            </a:pPr>
            <a:r>
              <a:rPr sz="1350">
                <a:solidFill>
                  <a:srgbClr val="999999"/>
                </a:solidFill>
                <a:latin typeface="Arial"/>
                <a:ea typeface="+mn-ea"/>
                <a:cs typeface="Arial"/>
              </a:rPr>
              <a:t>© Employee Benefits Corporation</a:t>
            </a:r>
          </a:p>
        </p:txBody>
      </p:sp>
    </p:spTree>
    <p:extLst>
      <p:ext uri="{BB962C8B-B14F-4D97-AF65-F5344CB8AC3E}">
        <p14:creationId xmlns:p14="http://schemas.microsoft.com/office/powerpoint/2010/main" val="3930024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64366"/>
        </a:solidFill>
        <a:effectLst/>
      </p:bgPr>
    </p:bg>
    <p:spTree>
      <p:nvGrpSpPr>
        <p:cNvPr id="1" name="Process copy 16"/>
        <p:cNvGrpSpPr/>
        <p:nvPr/>
      </p:nvGrpSpPr>
      <p:grpSpPr>
        <a:xfrm>
          <a:off x="0" y="0"/>
          <a:ext cx="0" cy="0"/>
          <a:chOff x="0" y="0"/>
          <a:chExt cx="0" cy="0"/>
        </a:xfrm>
      </p:grpSpPr>
      <p:pic>
        <p:nvPicPr>
          <p:cNvPr id="2" name="Windows"/>
          <p:cNvPicPr/>
          <p:nvPr/>
        </p:nvPicPr>
        <p:blipFill rotWithShape="1">
          <a:blip r:embed="rId2"/>
          <a:stretch>
            <a:fillRect/>
          </a:stretch>
        </p:blipFill>
        <p:spPr>
          <a:xfrm>
            <a:off x="-15248" y="-32928"/>
            <a:ext cx="5750562" cy="7364754"/>
          </a:xfrm>
          <a:prstGeom prst="rect">
            <a:avLst/>
          </a:prstGeom>
        </p:spPr>
      </p:pic>
      <p:pic>
        <p:nvPicPr>
          <p:cNvPr id="3" name="Shape7"/>
          <p:cNvPicPr>
            <a:picLocks noChangeAspect="1"/>
          </p:cNvPicPr>
          <p:nvPr/>
        </p:nvPicPr>
        <p:blipFill>
          <a:blip r:embed="rId3"/>
          <a:stretch>
            <a:fillRect/>
          </a:stretch>
        </p:blipFill>
        <p:spPr>
          <a:xfrm>
            <a:off x="5340718" y="4791075"/>
            <a:ext cx="7228463" cy="1953803"/>
          </a:xfrm>
          <a:prstGeom prst="rect">
            <a:avLst/>
          </a:prstGeom>
        </p:spPr>
      </p:pic>
      <p:pic>
        <p:nvPicPr>
          <p:cNvPr id="4" name="Shape7"/>
          <p:cNvPicPr>
            <a:picLocks noChangeAspect="1"/>
          </p:cNvPicPr>
          <p:nvPr/>
        </p:nvPicPr>
        <p:blipFill>
          <a:blip r:embed="rId3"/>
          <a:stretch>
            <a:fillRect/>
          </a:stretch>
        </p:blipFill>
        <p:spPr>
          <a:xfrm>
            <a:off x="5389534" y="2686050"/>
            <a:ext cx="7228463" cy="1953803"/>
          </a:xfrm>
          <a:prstGeom prst="rect">
            <a:avLst/>
          </a:prstGeom>
        </p:spPr>
      </p:pic>
      <p:pic>
        <p:nvPicPr>
          <p:cNvPr id="5" name="Shape7"/>
          <p:cNvPicPr>
            <a:picLocks noChangeAspect="1"/>
          </p:cNvPicPr>
          <p:nvPr/>
        </p:nvPicPr>
        <p:blipFill>
          <a:blip r:embed="rId3"/>
          <a:stretch>
            <a:fillRect/>
          </a:stretch>
        </p:blipFill>
        <p:spPr>
          <a:xfrm>
            <a:off x="5334000" y="571500"/>
            <a:ext cx="7228463" cy="1953803"/>
          </a:xfrm>
          <a:prstGeom prst="rect">
            <a:avLst/>
          </a:prstGeom>
        </p:spPr>
      </p:pic>
      <p:sp>
        <p:nvSpPr>
          <p:cNvPr id="6" name="Body text copy"/>
          <p:cNvSpPr/>
          <p:nvPr/>
        </p:nvSpPr>
        <p:spPr>
          <a:xfrm>
            <a:off x="7112368" y="1485900"/>
            <a:ext cx="4509666" cy="514350"/>
          </a:xfrm>
          <a:prstGeom prst="rect">
            <a:avLst/>
          </a:prstGeom>
        </p:spPr>
        <p:txBody>
          <a:bodyPr spcFirstLastPara="0" lIns="0" tIns="0" rIns="0" bIns="0" anchor="t"/>
          <a:lstStyle/>
          <a:p>
            <a:pPr algn="l" hangingPunct="0">
              <a:lnSpc>
                <a:spcPct val="125000"/>
              </a:lnSpc>
            </a:pPr>
            <a:r>
              <a:rPr sz="1350">
                <a:solidFill>
                  <a:srgbClr val="3A5675"/>
                </a:solidFill>
                <a:latin typeface="Muli"/>
                <a:ea typeface="+mn-ea"/>
                <a:cs typeface="Muli"/>
              </a:rPr>
              <a:t>HSA funds are portable. If</a:t>
            </a:r>
            <a:r>
              <a:rPr sz="1350">
                <a:solidFill>
                  <a:srgbClr val="333333"/>
                </a:solidFill>
                <a:latin typeface="Muli"/>
                <a:ea typeface="+mn-ea"/>
                <a:cs typeface="Muli"/>
              </a:rPr>
              <a:t> </a:t>
            </a:r>
            <a:r>
              <a:rPr sz="1350">
                <a:solidFill>
                  <a:srgbClr val="3A5675"/>
                </a:solidFill>
                <a:latin typeface="Muli"/>
                <a:ea typeface="+mn-ea"/>
                <a:cs typeface="Muli"/>
              </a:rPr>
              <a:t>you leave your employer, you</a:t>
            </a:r>
            <a:r>
              <a:rPr sz="1350">
                <a:solidFill>
                  <a:srgbClr val="333333"/>
                </a:solidFill>
                <a:latin typeface="Muli"/>
                <a:ea typeface="+mn-ea"/>
                <a:cs typeface="Muli"/>
              </a:rPr>
              <a:t> </a:t>
            </a:r>
            <a:r>
              <a:rPr sz="1350">
                <a:solidFill>
                  <a:srgbClr val="3A5675"/>
                </a:solidFill>
                <a:latin typeface="Muli"/>
                <a:ea typeface="+mn-ea"/>
                <a:cs typeface="Muli"/>
              </a:rPr>
              <a:t>keep the money in your account.</a:t>
            </a:r>
          </a:p>
        </p:txBody>
      </p:sp>
      <p:sp>
        <p:nvSpPr>
          <p:cNvPr id="7" name="Body text copy"/>
          <p:cNvSpPr/>
          <p:nvPr/>
        </p:nvSpPr>
        <p:spPr>
          <a:xfrm>
            <a:off x="7112368" y="1076325"/>
            <a:ext cx="4446972" cy="342900"/>
          </a:xfrm>
          <a:prstGeom prst="rect">
            <a:avLst/>
          </a:prstGeom>
        </p:spPr>
        <p:txBody>
          <a:bodyPr spcFirstLastPara="0" lIns="0" tIns="0" rIns="0" bIns="0" anchor="t"/>
          <a:lstStyle/>
          <a:p>
            <a:pPr algn="l" hangingPunct="0">
              <a:lnSpc>
                <a:spcPct val="100000"/>
              </a:lnSpc>
            </a:pPr>
            <a:r>
              <a:rPr sz="2250" b="1">
                <a:solidFill>
                  <a:srgbClr val="264366"/>
                </a:solidFill>
                <a:latin typeface="Montserrat"/>
                <a:ea typeface="+mn-ea"/>
                <a:cs typeface="Montserrat"/>
              </a:rPr>
              <a:t>Portability</a:t>
            </a:r>
          </a:p>
        </p:txBody>
      </p:sp>
      <p:sp>
        <p:nvSpPr>
          <p:cNvPr id="8" name="Body text copy copy 1"/>
          <p:cNvSpPr/>
          <p:nvPr/>
        </p:nvSpPr>
        <p:spPr>
          <a:xfrm>
            <a:off x="542925" y="5167243"/>
            <a:ext cx="4524375" cy="1371600"/>
          </a:xfrm>
          <a:prstGeom prst="rect">
            <a:avLst/>
          </a:prstGeom>
        </p:spPr>
        <p:txBody>
          <a:bodyPr spcFirstLastPara="0" lIns="0" tIns="0" rIns="0" bIns="0" anchor="t"/>
          <a:lstStyle/>
          <a:p>
            <a:pPr algn="l" hangingPunct="0">
              <a:lnSpc>
                <a:spcPct val="100000"/>
              </a:lnSpc>
            </a:pPr>
            <a:r>
              <a:rPr sz="4500" b="1">
                <a:solidFill>
                  <a:srgbClr val="FFFFFF"/>
                </a:solidFill>
                <a:latin typeface="Montserrat"/>
                <a:ea typeface="+mn-ea"/>
                <a:cs typeface="Montserrat"/>
              </a:rPr>
              <a:t>USING YOUR HSA DOLLARS</a:t>
            </a:r>
          </a:p>
        </p:txBody>
      </p:sp>
      <p:sp>
        <p:nvSpPr>
          <p:cNvPr id="9" name="Body text copy"/>
          <p:cNvSpPr/>
          <p:nvPr/>
        </p:nvSpPr>
        <p:spPr>
          <a:xfrm>
            <a:off x="7119086" y="3457575"/>
            <a:ext cx="5626918" cy="1047750"/>
          </a:xfrm>
          <a:prstGeom prst="rect">
            <a:avLst/>
          </a:prstGeom>
        </p:spPr>
        <p:txBody>
          <a:bodyPr spcFirstLastPara="0" lIns="0" tIns="0" rIns="0" bIns="0" anchor="t"/>
          <a:lstStyle/>
          <a:p>
            <a:pPr algn="l" hangingPunct="0">
              <a:lnSpc>
                <a:spcPct val="125000"/>
              </a:lnSpc>
            </a:pPr>
            <a:r>
              <a:rPr sz="1350">
                <a:solidFill>
                  <a:srgbClr val="3A5675"/>
                </a:solidFill>
                <a:latin typeface="Muli"/>
                <a:ea typeface="+mn-ea"/>
                <a:cs typeface="Muli"/>
              </a:rPr>
              <a:t>Once you incur an eligible expense, you can withdraw funds tax-free. </a:t>
            </a:r>
          </a:p>
          <a:p>
            <a:pPr marL="171450" indent="-171450" algn="l" hangingPunct="0">
              <a:lnSpc>
                <a:spcPct val="125000"/>
              </a:lnSpc>
              <a:buClr>
                <a:srgbClr val="333333"/>
              </a:buClr>
              <a:buFont typeface="Arial" panose="020B0604020202020204" pitchFamily="34" charset="0"/>
              <a:buChar char="•"/>
            </a:pPr>
            <a:r>
              <a:rPr sz="1350">
                <a:solidFill>
                  <a:srgbClr val="3A5675"/>
                </a:solidFill>
                <a:latin typeface="Muli"/>
                <a:ea typeface="+mn-ea"/>
                <a:cs typeface="Muli"/>
              </a:rPr>
              <a:t>The expense must be incurred after the HSA is established.</a:t>
            </a:r>
          </a:p>
          <a:p>
            <a:pPr marL="171450" indent="-171450" algn="l" hangingPunct="0">
              <a:lnSpc>
                <a:spcPct val="125000"/>
              </a:lnSpc>
              <a:buClr>
                <a:srgbClr val="333333"/>
              </a:buClr>
              <a:buFont typeface="Arial" panose="020B0604020202020204" pitchFamily="34" charset="0"/>
              <a:buChar char="•"/>
            </a:pPr>
            <a:r>
              <a:rPr sz="1350">
                <a:solidFill>
                  <a:srgbClr val="3A5675"/>
                </a:solidFill>
                <a:latin typeface="Muli"/>
                <a:ea typeface="+mn-ea"/>
                <a:cs typeface="Muli"/>
              </a:rPr>
              <a:t>You are able to withdraw up to the amount that is in your account</a:t>
            </a:r>
          </a:p>
          <a:p>
            <a:pPr algn="l" hangingPunct="0">
              <a:lnSpc>
                <a:spcPct val="125000"/>
              </a:lnSpc>
            </a:pPr>
            <a:r>
              <a:rPr sz="1350">
                <a:solidFill>
                  <a:srgbClr val="3A5675"/>
                </a:solidFill>
                <a:latin typeface="Muli"/>
                <a:ea typeface="+mn-ea"/>
                <a:cs typeface="Muli"/>
              </a:rPr>
              <a:t>    at the time of the request.</a:t>
            </a:r>
          </a:p>
        </p:txBody>
      </p:sp>
      <p:sp>
        <p:nvSpPr>
          <p:cNvPr id="10" name="Body text copy"/>
          <p:cNvSpPr/>
          <p:nvPr/>
        </p:nvSpPr>
        <p:spPr>
          <a:xfrm>
            <a:off x="7119086" y="3048000"/>
            <a:ext cx="4446972" cy="342900"/>
          </a:xfrm>
          <a:prstGeom prst="rect">
            <a:avLst/>
          </a:prstGeom>
        </p:spPr>
        <p:txBody>
          <a:bodyPr spcFirstLastPara="0" lIns="0" tIns="0" rIns="0" bIns="0" anchor="t"/>
          <a:lstStyle/>
          <a:p>
            <a:pPr algn="l" hangingPunct="0">
              <a:lnSpc>
                <a:spcPct val="100000"/>
              </a:lnSpc>
            </a:pPr>
            <a:r>
              <a:rPr sz="2250" b="1">
                <a:solidFill>
                  <a:srgbClr val="264366"/>
                </a:solidFill>
                <a:latin typeface="Montserrat"/>
                <a:ea typeface="+mn-ea"/>
                <a:cs typeface="Montserrat"/>
              </a:rPr>
              <a:t>Withdrawing Funds</a:t>
            </a:r>
          </a:p>
        </p:txBody>
      </p:sp>
      <p:sp>
        <p:nvSpPr>
          <p:cNvPr id="11" name="Body text copy"/>
          <p:cNvSpPr/>
          <p:nvPr/>
        </p:nvSpPr>
        <p:spPr>
          <a:xfrm>
            <a:off x="7119086" y="5695950"/>
            <a:ext cx="4509666" cy="790575"/>
          </a:xfrm>
          <a:prstGeom prst="rect">
            <a:avLst/>
          </a:prstGeom>
        </p:spPr>
        <p:txBody>
          <a:bodyPr spcFirstLastPara="0" lIns="0" tIns="0" rIns="0" bIns="0" anchor="t"/>
          <a:lstStyle/>
          <a:p>
            <a:pPr algn="l" hangingPunct="0">
              <a:lnSpc>
                <a:spcPct val="125000"/>
              </a:lnSpc>
            </a:pPr>
            <a:r>
              <a:rPr sz="1350">
                <a:solidFill>
                  <a:srgbClr val="3A5675"/>
                </a:solidFill>
                <a:latin typeface="Muli"/>
                <a:ea typeface="+mn-ea"/>
                <a:cs typeface="Muli"/>
              </a:rPr>
              <a:t>There are multiple ways to access your HSA funds.</a:t>
            </a:r>
          </a:p>
          <a:p>
            <a:pPr marL="171450" indent="-171450" algn="l" hangingPunct="0">
              <a:lnSpc>
                <a:spcPct val="125000"/>
              </a:lnSpc>
              <a:buClr>
                <a:srgbClr val="333333"/>
              </a:buClr>
              <a:buFont typeface="Arial" panose="020B0604020202020204" pitchFamily="34" charset="0"/>
              <a:buChar char="•"/>
            </a:pPr>
            <a:r>
              <a:rPr sz="1350">
                <a:solidFill>
                  <a:srgbClr val="3A5675"/>
                </a:solidFill>
                <a:latin typeface="Muli"/>
                <a:ea typeface="+mn-ea"/>
                <a:cs typeface="Muli"/>
              </a:rPr>
              <a:t>Benefits Card</a:t>
            </a:r>
          </a:p>
          <a:p>
            <a:pPr marL="171450" indent="-171450" algn="l" hangingPunct="0">
              <a:lnSpc>
                <a:spcPct val="125000"/>
              </a:lnSpc>
              <a:buClr>
                <a:srgbClr val="333333"/>
              </a:buClr>
              <a:buFont typeface="Arial" panose="020B0604020202020204" pitchFamily="34" charset="0"/>
              <a:buChar char="•"/>
            </a:pPr>
            <a:r>
              <a:rPr sz="1350">
                <a:solidFill>
                  <a:srgbClr val="3A5675"/>
                </a:solidFill>
                <a:latin typeface="Muli"/>
                <a:ea typeface="+mn-ea"/>
                <a:cs typeface="Muli"/>
              </a:rPr>
              <a:t>Bill Pay Feature</a:t>
            </a:r>
          </a:p>
        </p:txBody>
      </p:sp>
      <p:sp>
        <p:nvSpPr>
          <p:cNvPr id="12" name="Body text copy"/>
          <p:cNvSpPr/>
          <p:nvPr/>
        </p:nvSpPr>
        <p:spPr>
          <a:xfrm>
            <a:off x="7119086" y="5286375"/>
            <a:ext cx="4446972" cy="342900"/>
          </a:xfrm>
          <a:prstGeom prst="rect">
            <a:avLst/>
          </a:prstGeom>
        </p:spPr>
        <p:txBody>
          <a:bodyPr spcFirstLastPara="0" lIns="0" tIns="0" rIns="0" bIns="0" anchor="t"/>
          <a:lstStyle/>
          <a:p>
            <a:pPr algn="l" hangingPunct="0">
              <a:lnSpc>
                <a:spcPct val="100000"/>
              </a:lnSpc>
            </a:pPr>
            <a:r>
              <a:rPr sz="2250" b="1">
                <a:solidFill>
                  <a:srgbClr val="264366"/>
                </a:solidFill>
                <a:latin typeface="Montserrat"/>
                <a:ea typeface="+mn-ea"/>
                <a:cs typeface="Montserrat"/>
              </a:rPr>
              <a:t>Pay for Eligible Expenses</a:t>
            </a:r>
          </a:p>
        </p:txBody>
      </p:sp>
      <p:pic>
        <p:nvPicPr>
          <p:cNvPr id="13" name="customLine"/>
          <p:cNvPicPr/>
          <p:nvPr/>
        </p:nvPicPr>
        <p:blipFill rotWithShape="1">
          <a:blip r:embed="rId4"/>
          <a:stretch>
            <a:fillRect/>
          </a:stretch>
        </p:blipFill>
        <p:spPr>
          <a:xfrm rot="5400000">
            <a:off x="4353357" y="3571875"/>
            <a:ext cx="3810000" cy="190500"/>
          </a:xfrm>
          <a:prstGeom prst="rect">
            <a:avLst/>
          </a:prstGeom>
        </p:spPr>
      </p:pic>
      <p:pic>
        <p:nvPicPr>
          <p:cNvPr id="14" name="Shape-19"/>
          <p:cNvPicPr>
            <a:picLocks noChangeAspect="1"/>
          </p:cNvPicPr>
          <p:nvPr/>
        </p:nvPicPr>
        <p:blipFill>
          <a:blip r:embed="rId5"/>
          <a:stretch>
            <a:fillRect/>
          </a:stretch>
        </p:blipFill>
        <p:spPr>
          <a:xfrm>
            <a:off x="5715058" y="1000125"/>
            <a:ext cx="1099790" cy="1099790"/>
          </a:xfrm>
          <a:prstGeom prst="rect">
            <a:avLst/>
          </a:prstGeom>
        </p:spPr>
      </p:pic>
      <p:pic>
        <p:nvPicPr>
          <p:cNvPr id="15" name="Shape-19 copy 1"/>
          <p:cNvPicPr>
            <a:picLocks noChangeAspect="1"/>
          </p:cNvPicPr>
          <p:nvPr/>
        </p:nvPicPr>
        <p:blipFill>
          <a:blip r:embed="rId6"/>
          <a:stretch>
            <a:fillRect/>
          </a:stretch>
        </p:blipFill>
        <p:spPr>
          <a:xfrm>
            <a:off x="5731479" y="3114675"/>
            <a:ext cx="1099790" cy="1099790"/>
          </a:xfrm>
          <a:prstGeom prst="rect">
            <a:avLst/>
          </a:prstGeom>
        </p:spPr>
      </p:pic>
      <p:pic>
        <p:nvPicPr>
          <p:cNvPr id="16" name="Shape-19 copy 2"/>
          <p:cNvPicPr>
            <a:picLocks noChangeAspect="1"/>
          </p:cNvPicPr>
          <p:nvPr/>
        </p:nvPicPr>
        <p:blipFill>
          <a:blip r:embed="rId5"/>
          <a:stretch>
            <a:fillRect/>
          </a:stretch>
        </p:blipFill>
        <p:spPr>
          <a:xfrm>
            <a:off x="5721063" y="5229225"/>
            <a:ext cx="1099790" cy="1099790"/>
          </a:xfrm>
          <a:prstGeom prst="rect">
            <a:avLst/>
          </a:prstGeom>
        </p:spPr>
      </p:pic>
      <p:pic>
        <p:nvPicPr>
          <p:cNvPr id="17" name="Marketing52-O"/>
          <p:cNvPicPr>
            <a:picLocks noChangeAspect="1"/>
          </p:cNvPicPr>
          <p:nvPr/>
        </p:nvPicPr>
        <p:blipFill>
          <a:blip r:embed="rId7"/>
          <a:stretch>
            <a:fillRect/>
          </a:stretch>
        </p:blipFill>
        <p:spPr>
          <a:xfrm>
            <a:off x="5973155" y="5581650"/>
            <a:ext cx="635972" cy="407022"/>
          </a:xfrm>
          <a:prstGeom prst="rect">
            <a:avLst/>
          </a:prstGeom>
        </p:spPr>
      </p:pic>
      <p:pic>
        <p:nvPicPr>
          <p:cNvPr id="18" name="BankOutline11"/>
          <p:cNvPicPr>
            <a:picLocks noChangeAspect="1"/>
          </p:cNvPicPr>
          <p:nvPr/>
        </p:nvPicPr>
        <p:blipFill>
          <a:blip r:embed="rId8"/>
          <a:stretch>
            <a:fillRect/>
          </a:stretch>
        </p:blipFill>
        <p:spPr>
          <a:xfrm>
            <a:off x="5925530" y="3394310"/>
            <a:ext cx="741970" cy="526799"/>
          </a:xfrm>
          <a:prstGeom prst="rect">
            <a:avLst/>
          </a:prstGeom>
        </p:spPr>
      </p:pic>
      <p:pic>
        <p:nvPicPr>
          <p:cNvPr id="19" name="share arrow outline"/>
          <p:cNvPicPr/>
          <p:nvPr/>
        </p:nvPicPr>
        <p:blipFill rotWithShape="1">
          <a:blip r:embed="rId9"/>
          <a:stretch>
            <a:fillRect/>
          </a:stretch>
        </p:blipFill>
        <p:spPr>
          <a:xfrm>
            <a:off x="5836826" y="1085850"/>
            <a:ext cx="856256" cy="856256"/>
          </a:xfrm>
          <a:prstGeom prst="rect">
            <a:avLst/>
          </a:prstGeom>
        </p:spPr>
      </p:pic>
      <p:sp>
        <p:nvSpPr>
          <p:cNvPr id="20" name="Body text copy copy 2"/>
          <p:cNvSpPr/>
          <p:nvPr/>
        </p:nvSpPr>
        <p:spPr>
          <a:xfrm>
            <a:off x="3367343" y="12814571"/>
            <a:ext cx="5824574" cy="533400"/>
          </a:xfrm>
          <a:prstGeom prst="rect">
            <a:avLst/>
          </a:prstGeom>
        </p:spPr>
        <p:txBody>
          <a:bodyPr spcFirstLastPara="0" lIns="95250" tIns="95250" rIns="95250" bIns="0" anchor="t"/>
          <a:lstStyle/>
          <a:p>
            <a:pPr algn="l" hangingPunct="0">
              <a:lnSpc>
                <a:spcPct val="125000"/>
              </a:lnSpc>
            </a:pPr>
            <a:r>
              <a:rPr sz="1800" cap="all">
                <a:solidFill>
                  <a:srgbClr val="264366"/>
                </a:solidFill>
                <a:latin typeface="Muli"/>
                <a:ea typeface="+mn-ea"/>
                <a:cs typeface="Muli"/>
              </a:rPr>
              <a:t>accessing your funds is easy.</a:t>
            </a:r>
          </a:p>
        </p:txBody>
      </p:sp>
      <p:sp>
        <p:nvSpPr>
          <p:cNvPr id="21" name="Rectangle 20"/>
          <p:cNvSpPr/>
          <p:nvPr/>
        </p:nvSpPr>
        <p:spPr>
          <a:xfrm>
            <a:off x="500063" y="6537670"/>
            <a:ext cx="4567238" cy="466725"/>
          </a:xfrm>
          <a:prstGeom prst="rect">
            <a:avLst/>
          </a:prstGeom>
        </p:spPr>
        <p:txBody>
          <a:bodyPr spcFirstLastPara="0" lIns="95250" tIns="95250" rIns="95250" bIns="0" anchor="t"/>
          <a:lstStyle/>
          <a:p>
            <a:pPr algn="l" hangingPunct="0">
              <a:lnSpc>
                <a:spcPct val="100000"/>
              </a:lnSpc>
            </a:pPr>
            <a:r>
              <a:rPr sz="1800" cap="all">
                <a:solidFill>
                  <a:srgbClr val="FFFFFF"/>
                </a:solidFill>
                <a:latin typeface="Muli"/>
                <a:ea typeface="+mn-ea"/>
                <a:cs typeface="Muli"/>
              </a:rPr>
              <a:t>accessing your funds is easy.</a:t>
            </a:r>
          </a:p>
        </p:txBody>
      </p:sp>
      <p:sp>
        <p:nvSpPr>
          <p:cNvPr id="22" name="Rectangle 21"/>
          <p:cNvSpPr/>
          <p:nvPr/>
        </p:nvSpPr>
        <p:spPr>
          <a:xfrm>
            <a:off x="9677400" y="6800850"/>
            <a:ext cx="2816225" cy="400050"/>
          </a:xfrm>
          <a:prstGeom prst="rect">
            <a:avLst/>
          </a:prstGeom>
        </p:spPr>
        <p:txBody>
          <a:bodyPr spcFirstLastPara="0" lIns="95250" tIns="95250" rIns="95250" bIns="0" anchor="t"/>
          <a:lstStyle/>
          <a:p>
            <a:pPr algn="l" hangingPunct="0">
              <a:lnSpc>
                <a:spcPct val="100000"/>
              </a:lnSpc>
            </a:pPr>
            <a:r>
              <a:rPr sz="1350">
                <a:solidFill>
                  <a:srgbClr val="999999"/>
                </a:solidFill>
                <a:latin typeface="Arial"/>
                <a:ea typeface="+mn-ea"/>
                <a:cs typeface="Arial"/>
              </a:rPr>
              <a:t>© Employee Benefits Corporation</a:t>
            </a:r>
          </a:p>
        </p:txBody>
      </p:sp>
    </p:spTree>
    <p:extLst>
      <p:ext uri="{BB962C8B-B14F-4D97-AF65-F5344CB8AC3E}">
        <p14:creationId xmlns:p14="http://schemas.microsoft.com/office/powerpoint/2010/main" val="3930024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64366"/>
        </a:solidFill>
        <a:effectLst/>
      </p:bgPr>
    </p:bg>
    <p:spTree>
      <p:nvGrpSpPr>
        <p:cNvPr id="1" name="Health Care FSA Expenses copy 1"/>
        <p:cNvGrpSpPr/>
        <p:nvPr/>
      </p:nvGrpSpPr>
      <p:grpSpPr>
        <a:xfrm>
          <a:off x="0" y="0"/>
          <a:ext cx="0" cy="0"/>
          <a:chOff x="0" y="0"/>
          <a:chExt cx="0" cy="0"/>
        </a:xfrm>
      </p:grpSpPr>
      <p:sp>
        <p:nvSpPr>
          <p:cNvPr id="4" name="Body text copy"/>
          <p:cNvSpPr/>
          <p:nvPr/>
        </p:nvSpPr>
        <p:spPr>
          <a:xfrm>
            <a:off x="1009650" y="782051"/>
            <a:ext cx="10982325" cy="571500"/>
          </a:xfrm>
          <a:prstGeom prst="rect">
            <a:avLst/>
          </a:prstGeom>
        </p:spPr>
        <p:txBody>
          <a:bodyPr spcFirstLastPara="0" lIns="0" tIns="0" rIns="0" bIns="0" anchor="t"/>
          <a:lstStyle/>
          <a:p>
            <a:pPr algn="ctr" hangingPunct="0">
              <a:lnSpc>
                <a:spcPct val="125000"/>
              </a:lnSpc>
            </a:pPr>
            <a:r>
              <a:rPr sz="3000" b="1">
                <a:solidFill>
                  <a:srgbClr val="FFFFFF"/>
                </a:solidFill>
                <a:latin typeface="Montserrat"/>
                <a:ea typeface="+mn-ea"/>
                <a:cs typeface="Montserrat"/>
              </a:rPr>
              <a:t>HSA EXPENSES</a:t>
            </a:r>
          </a:p>
        </p:txBody>
      </p:sp>
      <p:sp>
        <p:nvSpPr>
          <p:cNvPr id="5" name="Body text copy"/>
          <p:cNvSpPr/>
          <p:nvPr/>
        </p:nvSpPr>
        <p:spPr>
          <a:xfrm>
            <a:off x="1015983" y="1514475"/>
            <a:ext cx="10982325" cy="342900"/>
          </a:xfrm>
          <a:prstGeom prst="rect">
            <a:avLst/>
          </a:prstGeom>
        </p:spPr>
        <p:txBody>
          <a:bodyPr spcFirstLastPara="0" lIns="0" tIns="0" rIns="0" bIns="0" anchor="t"/>
          <a:lstStyle/>
          <a:p>
            <a:pPr algn="ctr" hangingPunct="0">
              <a:lnSpc>
                <a:spcPct val="125000"/>
              </a:lnSpc>
            </a:pPr>
            <a:r>
              <a:rPr sz="1800">
                <a:solidFill>
                  <a:srgbClr val="FFFFFF"/>
                </a:solidFill>
                <a:latin typeface="Muli"/>
                <a:ea typeface="+mn-ea"/>
                <a:cs typeface="Muli"/>
              </a:rPr>
              <a:t>VISIT </a:t>
            </a:r>
            <a:r>
              <a:rPr sz="1800" b="1">
                <a:solidFill>
                  <a:srgbClr val="53C93B"/>
                </a:solidFill>
                <a:latin typeface="Muli"/>
                <a:ea typeface="+mn-ea"/>
                <a:cs typeface="Muli"/>
              </a:rPr>
              <a:t>WWW.EBCFLEX.COM/ELIGIBLEEXPENSES</a:t>
            </a:r>
            <a:r>
              <a:rPr sz="1800" b="1">
                <a:solidFill>
                  <a:srgbClr val="8BC543"/>
                </a:solidFill>
                <a:latin typeface="Muli"/>
                <a:ea typeface="+mn-ea"/>
                <a:cs typeface="Muli"/>
              </a:rPr>
              <a:t> </a:t>
            </a:r>
            <a:r>
              <a:rPr sz="1800">
                <a:solidFill>
                  <a:srgbClr val="FFFFFF"/>
                </a:solidFill>
                <a:latin typeface="Muli"/>
                <a:ea typeface="+mn-ea"/>
                <a:cs typeface="Muli"/>
              </a:rPr>
              <a:t>FOR A MORE COMPREHENSIVE LIST</a:t>
            </a:r>
          </a:p>
        </p:txBody>
      </p:sp>
      <p:sp>
        <p:nvSpPr>
          <p:cNvPr id="6" name="Body text copy"/>
          <p:cNvSpPr/>
          <p:nvPr/>
        </p:nvSpPr>
        <p:spPr>
          <a:xfrm>
            <a:off x="3405487" y="2509838"/>
            <a:ext cx="2658975" cy="342900"/>
          </a:xfrm>
          <a:prstGeom prst="rect">
            <a:avLst/>
          </a:prstGeom>
        </p:spPr>
        <p:txBody>
          <a:bodyPr spcFirstLastPara="0" lIns="0" tIns="0" rIns="0" bIns="0" anchor="t"/>
          <a:lstStyle/>
          <a:p>
            <a:pPr algn="l" hangingPunct="0">
              <a:lnSpc>
                <a:spcPct val="125000"/>
              </a:lnSpc>
            </a:pPr>
            <a:r>
              <a:rPr sz="1800">
                <a:solidFill>
                  <a:srgbClr val="FFFFFF"/>
                </a:solidFill>
                <a:latin typeface="Muli"/>
                <a:ea typeface="+mn-ea"/>
                <a:cs typeface="Muli"/>
              </a:rPr>
              <a:t>Dental expenses</a:t>
            </a:r>
          </a:p>
        </p:txBody>
      </p:sp>
      <p:sp>
        <p:nvSpPr>
          <p:cNvPr id="10" name="Body text copy copy 1"/>
          <p:cNvSpPr/>
          <p:nvPr/>
        </p:nvSpPr>
        <p:spPr>
          <a:xfrm>
            <a:off x="3405487" y="3767138"/>
            <a:ext cx="2658975" cy="342900"/>
          </a:xfrm>
          <a:prstGeom prst="rect">
            <a:avLst/>
          </a:prstGeom>
        </p:spPr>
        <p:txBody>
          <a:bodyPr spcFirstLastPara="0" lIns="0" tIns="0" rIns="0" bIns="0" anchor="t"/>
          <a:lstStyle/>
          <a:p>
            <a:pPr algn="l" hangingPunct="0">
              <a:lnSpc>
                <a:spcPct val="125000"/>
              </a:lnSpc>
            </a:pPr>
            <a:r>
              <a:rPr sz="1800">
                <a:solidFill>
                  <a:srgbClr val="FFFFFF"/>
                </a:solidFill>
                <a:latin typeface="Muli"/>
                <a:ea typeface="+mn-ea"/>
                <a:cs typeface="Muli"/>
              </a:rPr>
              <a:t>Vision expenses</a:t>
            </a:r>
          </a:p>
        </p:txBody>
      </p:sp>
      <p:sp>
        <p:nvSpPr>
          <p:cNvPr id="11" name="Body text copy copy 2"/>
          <p:cNvSpPr/>
          <p:nvPr/>
        </p:nvSpPr>
        <p:spPr>
          <a:xfrm>
            <a:off x="3405487" y="4891088"/>
            <a:ext cx="2658975" cy="685800"/>
          </a:xfrm>
          <a:prstGeom prst="rect">
            <a:avLst/>
          </a:prstGeom>
        </p:spPr>
        <p:txBody>
          <a:bodyPr spcFirstLastPara="0" lIns="0" tIns="0" rIns="0" bIns="0" anchor="t"/>
          <a:lstStyle/>
          <a:p>
            <a:pPr algn="l" hangingPunct="0">
              <a:lnSpc>
                <a:spcPct val="125000"/>
              </a:lnSpc>
            </a:pPr>
            <a:r>
              <a:rPr sz="1800">
                <a:solidFill>
                  <a:srgbClr val="FFFFFF"/>
                </a:solidFill>
                <a:latin typeface="Muli"/>
                <a:ea typeface="+mn-ea"/>
                <a:cs typeface="Muli"/>
              </a:rPr>
              <a:t>Copays, coinsurance, deductible expenses</a:t>
            </a:r>
          </a:p>
        </p:txBody>
      </p:sp>
      <p:pic>
        <p:nvPicPr>
          <p:cNvPr id="12" name="customLine"/>
          <p:cNvPicPr/>
          <p:nvPr/>
        </p:nvPicPr>
        <p:blipFill rotWithShape="1">
          <a:blip r:embed="rId2"/>
          <a:stretch>
            <a:fillRect/>
          </a:stretch>
        </p:blipFill>
        <p:spPr>
          <a:xfrm>
            <a:off x="1827275" y="2587485"/>
            <a:ext cx="1407616" cy="190500"/>
          </a:xfrm>
          <a:prstGeom prst="rect">
            <a:avLst/>
          </a:prstGeom>
        </p:spPr>
      </p:pic>
      <p:pic>
        <p:nvPicPr>
          <p:cNvPr id="13" name="customLine copy 1"/>
          <p:cNvPicPr/>
          <p:nvPr/>
        </p:nvPicPr>
        <p:blipFill rotWithShape="1">
          <a:blip r:embed="rId2"/>
          <a:stretch>
            <a:fillRect/>
          </a:stretch>
        </p:blipFill>
        <p:spPr>
          <a:xfrm>
            <a:off x="1808225" y="3847718"/>
            <a:ext cx="1407616" cy="190500"/>
          </a:xfrm>
          <a:prstGeom prst="rect">
            <a:avLst/>
          </a:prstGeom>
        </p:spPr>
      </p:pic>
      <p:pic>
        <p:nvPicPr>
          <p:cNvPr id="14" name="customLine copy 2"/>
          <p:cNvPicPr/>
          <p:nvPr/>
        </p:nvPicPr>
        <p:blipFill rotWithShape="1">
          <a:blip r:embed="rId2"/>
          <a:stretch>
            <a:fillRect/>
          </a:stretch>
        </p:blipFill>
        <p:spPr>
          <a:xfrm>
            <a:off x="1827275" y="5084763"/>
            <a:ext cx="1407616" cy="190500"/>
          </a:xfrm>
          <a:prstGeom prst="rect">
            <a:avLst/>
          </a:prstGeom>
        </p:spPr>
      </p:pic>
      <p:sp>
        <p:nvSpPr>
          <p:cNvPr id="15" name="Body text copy copy 2"/>
          <p:cNvSpPr/>
          <p:nvPr/>
        </p:nvSpPr>
        <p:spPr>
          <a:xfrm>
            <a:off x="9444337" y="2509838"/>
            <a:ext cx="2658975" cy="342900"/>
          </a:xfrm>
          <a:prstGeom prst="rect">
            <a:avLst/>
          </a:prstGeom>
        </p:spPr>
        <p:txBody>
          <a:bodyPr spcFirstLastPara="0" lIns="0" tIns="0" rIns="0" bIns="0" anchor="t"/>
          <a:lstStyle/>
          <a:p>
            <a:pPr algn="l" hangingPunct="0">
              <a:lnSpc>
                <a:spcPct val="125000"/>
              </a:lnSpc>
            </a:pPr>
            <a:r>
              <a:rPr sz="1800">
                <a:solidFill>
                  <a:srgbClr val="FFFFFF"/>
                </a:solidFill>
                <a:latin typeface="Muli"/>
                <a:ea typeface="+mn-ea"/>
                <a:cs typeface="Muli"/>
              </a:rPr>
              <a:t>Lab exams/tests</a:t>
            </a:r>
          </a:p>
        </p:txBody>
      </p:sp>
      <p:pic>
        <p:nvPicPr>
          <p:cNvPr id="16" name="customLine copy 2"/>
          <p:cNvPicPr/>
          <p:nvPr/>
        </p:nvPicPr>
        <p:blipFill rotWithShape="1">
          <a:blip r:embed="rId2"/>
          <a:stretch>
            <a:fillRect/>
          </a:stretch>
        </p:blipFill>
        <p:spPr>
          <a:xfrm>
            <a:off x="7746679" y="2587485"/>
            <a:ext cx="1407616" cy="190500"/>
          </a:xfrm>
          <a:prstGeom prst="rect">
            <a:avLst/>
          </a:prstGeom>
        </p:spPr>
      </p:pic>
      <p:sp>
        <p:nvSpPr>
          <p:cNvPr id="18" name="Body text copy copy 1"/>
          <p:cNvSpPr/>
          <p:nvPr/>
        </p:nvSpPr>
        <p:spPr>
          <a:xfrm>
            <a:off x="9373040" y="3676268"/>
            <a:ext cx="2658975" cy="685800"/>
          </a:xfrm>
          <a:prstGeom prst="rect">
            <a:avLst/>
          </a:prstGeom>
        </p:spPr>
        <p:txBody>
          <a:bodyPr spcFirstLastPara="0" lIns="0" tIns="0" rIns="0" bIns="0" anchor="t"/>
          <a:lstStyle/>
          <a:p>
            <a:pPr algn="l" hangingPunct="0">
              <a:lnSpc>
                <a:spcPct val="125000"/>
              </a:lnSpc>
            </a:pPr>
            <a:r>
              <a:rPr sz="1800">
                <a:solidFill>
                  <a:srgbClr val="FFFFFF"/>
                </a:solidFill>
                <a:latin typeface="Muli"/>
                <a:ea typeface="+mn-ea"/>
                <a:cs typeface="Muli"/>
              </a:rPr>
              <a:t>Medical treatments / procedures</a:t>
            </a:r>
          </a:p>
        </p:txBody>
      </p:sp>
      <p:pic>
        <p:nvPicPr>
          <p:cNvPr id="19" name="customLine copy 1"/>
          <p:cNvPicPr/>
          <p:nvPr/>
        </p:nvPicPr>
        <p:blipFill rotWithShape="1">
          <a:blip r:embed="rId2"/>
          <a:stretch>
            <a:fillRect/>
          </a:stretch>
        </p:blipFill>
        <p:spPr>
          <a:xfrm>
            <a:off x="7678897" y="3838193"/>
            <a:ext cx="1407616" cy="190500"/>
          </a:xfrm>
          <a:prstGeom prst="rect">
            <a:avLst/>
          </a:prstGeom>
        </p:spPr>
      </p:pic>
      <p:sp>
        <p:nvSpPr>
          <p:cNvPr id="20" name="Body text copy copy 1"/>
          <p:cNvSpPr/>
          <p:nvPr/>
        </p:nvSpPr>
        <p:spPr>
          <a:xfrm>
            <a:off x="9423980" y="4862513"/>
            <a:ext cx="2849282" cy="685800"/>
          </a:xfrm>
          <a:prstGeom prst="rect">
            <a:avLst/>
          </a:prstGeom>
        </p:spPr>
        <p:txBody>
          <a:bodyPr spcFirstLastPara="0" lIns="0" tIns="0" rIns="0" bIns="0" anchor="t"/>
          <a:lstStyle/>
          <a:p>
            <a:pPr algn="l" hangingPunct="0">
              <a:lnSpc>
                <a:spcPct val="125000"/>
              </a:lnSpc>
            </a:pPr>
            <a:r>
              <a:rPr sz="1800">
                <a:solidFill>
                  <a:srgbClr val="FFFFFF"/>
                </a:solidFill>
                <a:latin typeface="Muli"/>
                <a:ea typeface="+mn-ea"/>
                <a:cs typeface="Muli"/>
              </a:rPr>
              <a:t>Over-the-counter (OTC) medications and products</a:t>
            </a:r>
          </a:p>
        </p:txBody>
      </p:sp>
      <p:pic>
        <p:nvPicPr>
          <p:cNvPr id="21" name="customLine copy 1"/>
          <p:cNvPicPr/>
          <p:nvPr/>
        </p:nvPicPr>
        <p:blipFill rotWithShape="1">
          <a:blip r:embed="rId2"/>
          <a:stretch>
            <a:fillRect/>
          </a:stretch>
        </p:blipFill>
        <p:spPr>
          <a:xfrm>
            <a:off x="7729837" y="5024438"/>
            <a:ext cx="1407616" cy="190500"/>
          </a:xfrm>
          <a:prstGeom prst="rect">
            <a:avLst/>
          </a:prstGeom>
        </p:spPr>
      </p:pic>
      <p:sp>
        <p:nvSpPr>
          <p:cNvPr id="23" name="Body text copy copy 1"/>
          <p:cNvSpPr/>
          <p:nvPr/>
        </p:nvSpPr>
        <p:spPr>
          <a:xfrm>
            <a:off x="6342343" y="6086475"/>
            <a:ext cx="2849282" cy="685800"/>
          </a:xfrm>
          <a:prstGeom prst="rect">
            <a:avLst/>
          </a:prstGeom>
        </p:spPr>
        <p:txBody>
          <a:bodyPr spcFirstLastPara="0" lIns="0" tIns="0" rIns="0" bIns="0" anchor="t"/>
          <a:lstStyle/>
          <a:p>
            <a:pPr algn="l" hangingPunct="0">
              <a:lnSpc>
                <a:spcPct val="125000"/>
              </a:lnSpc>
            </a:pPr>
            <a:r>
              <a:rPr sz="1800">
                <a:solidFill>
                  <a:srgbClr val="FFFFFF"/>
                </a:solidFill>
                <a:latin typeface="Muli"/>
                <a:ea typeface="+mn-ea"/>
                <a:cs typeface="Muli"/>
              </a:rPr>
              <a:t>Medical supplies and services</a:t>
            </a:r>
          </a:p>
        </p:txBody>
      </p:sp>
      <p:pic>
        <p:nvPicPr>
          <p:cNvPr id="24" name="customLine copy 1"/>
          <p:cNvPicPr/>
          <p:nvPr/>
        </p:nvPicPr>
        <p:blipFill rotWithShape="1">
          <a:blip r:embed="rId2"/>
          <a:stretch>
            <a:fillRect/>
          </a:stretch>
        </p:blipFill>
        <p:spPr>
          <a:xfrm>
            <a:off x="4648200" y="6248400"/>
            <a:ext cx="1407616" cy="190500"/>
          </a:xfrm>
          <a:prstGeom prst="rect">
            <a:avLst/>
          </a:prstGeom>
        </p:spPr>
      </p:pic>
      <p:sp>
        <p:nvSpPr>
          <p:cNvPr id="25" name="Rectangle 24"/>
          <p:cNvSpPr/>
          <p:nvPr/>
        </p:nvSpPr>
        <p:spPr>
          <a:xfrm>
            <a:off x="9677400" y="6800850"/>
            <a:ext cx="2816225" cy="400050"/>
          </a:xfrm>
          <a:prstGeom prst="rect">
            <a:avLst/>
          </a:prstGeom>
        </p:spPr>
        <p:txBody>
          <a:bodyPr spcFirstLastPara="0" lIns="95250" tIns="95250" rIns="95250" bIns="0" anchor="t"/>
          <a:lstStyle/>
          <a:p>
            <a:pPr algn="l" hangingPunct="0">
              <a:lnSpc>
                <a:spcPct val="100000"/>
              </a:lnSpc>
            </a:pPr>
            <a:r>
              <a:rPr sz="1350">
                <a:solidFill>
                  <a:srgbClr val="999999"/>
                </a:solidFill>
                <a:latin typeface="Arial"/>
                <a:ea typeface="+mn-ea"/>
                <a:cs typeface="Arial"/>
              </a:rPr>
              <a:t>© Employee Benefits Corporation</a:t>
            </a:r>
          </a:p>
        </p:txBody>
      </p:sp>
      <p:pic>
        <p:nvPicPr>
          <p:cNvPr id="27" name="Picture 26">
            <a:extLst>
              <a:ext uri="{FF2B5EF4-FFF2-40B4-BE49-F238E27FC236}">
                <a16:creationId xmlns:a16="http://schemas.microsoft.com/office/drawing/2014/main" id="{85CCE77B-C9D2-8688-D547-1567401AE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11150" cy="731520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Product Features copy 3"/>
        <p:cNvGrpSpPr/>
        <p:nvPr/>
      </p:nvGrpSpPr>
      <p:grpSpPr>
        <a:xfrm>
          <a:off x="0" y="0"/>
          <a:ext cx="0" cy="0"/>
          <a:chOff x="0" y="0"/>
          <a:chExt cx="0" cy="0"/>
        </a:xfrm>
      </p:grpSpPr>
      <p:pic>
        <p:nvPicPr>
          <p:cNvPr id="2" name="Line-24"/>
          <p:cNvPicPr>
            <a:picLocks noChangeAspect="1"/>
          </p:cNvPicPr>
          <p:nvPr/>
        </p:nvPicPr>
        <p:blipFill>
          <a:blip r:embed="rId2"/>
          <a:stretch>
            <a:fillRect/>
          </a:stretch>
        </p:blipFill>
        <p:spPr>
          <a:xfrm rot="5400000">
            <a:off x="6791422" y="3400581"/>
            <a:ext cx="3524056" cy="47625"/>
          </a:xfrm>
          <a:prstGeom prst="rect">
            <a:avLst/>
          </a:prstGeom>
        </p:spPr>
      </p:pic>
      <p:pic>
        <p:nvPicPr>
          <p:cNvPr id="3" name="Shape-1"/>
          <p:cNvPicPr>
            <a:picLocks noChangeAspect="1"/>
          </p:cNvPicPr>
          <p:nvPr/>
        </p:nvPicPr>
        <p:blipFill>
          <a:blip r:embed="rId3"/>
          <a:stretch>
            <a:fillRect/>
          </a:stretch>
        </p:blipFill>
        <p:spPr>
          <a:xfrm>
            <a:off x="-21431" y="-59754"/>
            <a:ext cx="6286946" cy="7434709"/>
          </a:xfrm>
          <a:prstGeom prst="rect">
            <a:avLst/>
          </a:prstGeom>
        </p:spPr>
      </p:pic>
      <p:pic>
        <p:nvPicPr>
          <p:cNvPr id="4" name="Triangle-14"/>
          <p:cNvPicPr>
            <a:picLocks noChangeAspect="1"/>
          </p:cNvPicPr>
          <p:nvPr/>
        </p:nvPicPr>
        <p:blipFill>
          <a:blip r:embed="rId4"/>
          <a:stretch>
            <a:fillRect/>
          </a:stretch>
        </p:blipFill>
        <p:spPr>
          <a:xfrm rot="5400000" flipV="1">
            <a:off x="1417320" y="2409825"/>
            <a:ext cx="7404249" cy="2467992"/>
          </a:xfrm>
          <a:prstGeom prst="rect">
            <a:avLst/>
          </a:prstGeom>
        </p:spPr>
      </p:pic>
      <p:sp>
        <p:nvSpPr>
          <p:cNvPr id="5" name="Title copy"/>
          <p:cNvSpPr/>
          <p:nvPr/>
        </p:nvSpPr>
        <p:spPr>
          <a:xfrm>
            <a:off x="762000" y="676275"/>
            <a:ext cx="4876800" cy="1095375"/>
          </a:xfrm>
          <a:prstGeom prst="rect">
            <a:avLst/>
          </a:prstGeom>
        </p:spPr>
        <p:txBody>
          <a:bodyPr spcFirstLastPara="0" lIns="9525" tIns="0" rIns="9525" bIns="0" anchor="t"/>
          <a:lstStyle/>
          <a:p>
            <a:pPr algn="l" hangingPunct="0">
              <a:lnSpc>
                <a:spcPct val="100000"/>
              </a:lnSpc>
            </a:pPr>
            <a:r>
              <a:rPr sz="3600" b="1">
                <a:solidFill>
                  <a:srgbClr val="264366"/>
                </a:solidFill>
                <a:latin typeface="Montserrat"/>
                <a:ea typeface="+mn-ea"/>
                <a:cs typeface="Montserrat"/>
              </a:rPr>
              <a:t>USING YOUR BENEFITS CARD</a:t>
            </a:r>
          </a:p>
        </p:txBody>
      </p:sp>
      <p:pic>
        <p:nvPicPr>
          <p:cNvPr id="6" name="EBC Benefits Card Sample.png"/>
          <p:cNvPicPr/>
          <p:nvPr/>
        </p:nvPicPr>
        <p:blipFill rotWithShape="1">
          <a:blip r:embed="rId5"/>
          <a:stretch>
            <a:fillRect/>
          </a:stretch>
        </p:blipFill>
        <p:spPr>
          <a:xfrm>
            <a:off x="2533650" y="2130698"/>
            <a:ext cx="4850577" cy="3053804"/>
          </a:xfrm>
          <a:prstGeom prst="rect">
            <a:avLst/>
          </a:prstGeom>
        </p:spPr>
      </p:pic>
      <p:sp>
        <p:nvSpPr>
          <p:cNvPr id="7" name="Rectangle 6"/>
          <p:cNvSpPr/>
          <p:nvPr/>
        </p:nvSpPr>
        <p:spPr>
          <a:xfrm>
            <a:off x="9677400" y="6800850"/>
            <a:ext cx="2816225" cy="400050"/>
          </a:xfrm>
          <a:prstGeom prst="rect">
            <a:avLst/>
          </a:prstGeom>
        </p:spPr>
        <p:txBody>
          <a:bodyPr spcFirstLastPara="0" lIns="95250" tIns="95250" rIns="95250" bIns="0" anchor="t"/>
          <a:lstStyle/>
          <a:p>
            <a:pPr algn="l" hangingPunct="0">
              <a:lnSpc>
                <a:spcPct val="100000"/>
              </a:lnSpc>
            </a:pPr>
            <a:r>
              <a:rPr sz="1350">
                <a:solidFill>
                  <a:srgbClr val="999999"/>
                </a:solidFill>
                <a:latin typeface="Arial"/>
                <a:ea typeface="+mn-ea"/>
                <a:cs typeface="Arial"/>
              </a:rPr>
              <a:t>© Employee Benefits Corporation</a:t>
            </a:r>
          </a:p>
        </p:txBody>
      </p:sp>
      <p:pic>
        <p:nvPicPr>
          <p:cNvPr id="8" name="Shape-19 copy 1"/>
          <p:cNvPicPr>
            <a:picLocks noChangeAspect="1"/>
          </p:cNvPicPr>
          <p:nvPr/>
        </p:nvPicPr>
        <p:blipFill>
          <a:blip r:embed="rId6"/>
          <a:stretch>
            <a:fillRect/>
          </a:stretch>
        </p:blipFill>
        <p:spPr>
          <a:xfrm>
            <a:off x="8041028" y="3201591"/>
            <a:ext cx="1033966" cy="1033966"/>
          </a:xfrm>
          <a:prstGeom prst="rect">
            <a:avLst/>
          </a:prstGeom>
        </p:spPr>
      </p:pic>
      <p:pic>
        <p:nvPicPr>
          <p:cNvPr id="9" name="Transport20-O"/>
          <p:cNvPicPr>
            <a:picLocks noChangeAspect="1"/>
          </p:cNvPicPr>
          <p:nvPr/>
        </p:nvPicPr>
        <p:blipFill>
          <a:blip r:embed="rId7"/>
          <a:stretch>
            <a:fillRect/>
          </a:stretch>
        </p:blipFill>
        <p:spPr>
          <a:xfrm>
            <a:off x="8367511" y="3446199"/>
            <a:ext cx="381000" cy="506649"/>
          </a:xfrm>
          <a:prstGeom prst="rect">
            <a:avLst/>
          </a:prstGeom>
        </p:spPr>
      </p:pic>
      <p:sp>
        <p:nvSpPr>
          <p:cNvPr id="10" name="Body text copy"/>
          <p:cNvSpPr/>
          <p:nvPr/>
        </p:nvSpPr>
        <p:spPr>
          <a:xfrm>
            <a:off x="9299222" y="3825478"/>
            <a:ext cx="3511903" cy="1028700"/>
          </a:xfrm>
          <a:prstGeom prst="rect">
            <a:avLst/>
          </a:prstGeom>
        </p:spPr>
        <p:txBody>
          <a:bodyPr spcFirstLastPara="0" lIns="95250" tIns="0" rIns="95250" bIns="0" anchor="t"/>
          <a:lstStyle/>
          <a:p>
            <a:pPr algn="l" hangingPunct="0">
              <a:lnSpc>
                <a:spcPct val="125000"/>
              </a:lnSpc>
            </a:pPr>
            <a:r>
              <a:rPr sz="1350">
                <a:solidFill>
                  <a:srgbClr val="FFFFFF"/>
                </a:solidFill>
                <a:latin typeface="Muli"/>
                <a:ea typeface="+mn-ea"/>
                <a:cs typeface="Muli"/>
              </a:rPr>
              <a:t>Shop where you normally do, or check out an online retailer that specializes in FSA-eligible products. Visit </a:t>
            </a:r>
            <a:r>
              <a:rPr sz="1350">
                <a:solidFill>
                  <a:srgbClr val="FFFFFF"/>
                </a:solidFill>
                <a:latin typeface="Muli"/>
                <a:ea typeface="+mn-ea"/>
                <a:cs typeface="Muli"/>
                <a:hlinkClick r:id="rId8"/>
              </a:rPr>
              <a:t>ebcflex.com/WheretoShop</a:t>
            </a:r>
            <a:r>
              <a:rPr sz="1350">
                <a:solidFill>
                  <a:srgbClr val="FFFFFF"/>
                </a:solidFill>
                <a:latin typeface="Muli"/>
                <a:ea typeface="+mn-ea"/>
                <a:cs typeface="Muli"/>
              </a:rPr>
              <a:t> to learn more.</a:t>
            </a:r>
          </a:p>
        </p:txBody>
      </p:sp>
      <p:sp>
        <p:nvSpPr>
          <p:cNvPr id="11" name="Body text copy"/>
          <p:cNvSpPr/>
          <p:nvPr/>
        </p:nvSpPr>
        <p:spPr>
          <a:xfrm>
            <a:off x="9300779" y="3273028"/>
            <a:ext cx="3319463" cy="466725"/>
          </a:xfrm>
          <a:prstGeom prst="rect">
            <a:avLst/>
          </a:prstGeom>
        </p:spPr>
        <p:txBody>
          <a:bodyPr spcFirstLastPara="0" lIns="95250" tIns="95250" rIns="95250" bIns="0" anchor="t"/>
          <a:lstStyle/>
          <a:p>
            <a:pPr algn="l" hangingPunct="0">
              <a:lnSpc>
                <a:spcPct val="100000"/>
              </a:lnSpc>
            </a:pPr>
            <a:r>
              <a:rPr sz="1800" b="1">
                <a:solidFill>
                  <a:srgbClr val="53C93B"/>
                </a:solidFill>
                <a:latin typeface="Muli"/>
                <a:ea typeface="+mn-ea"/>
                <a:cs typeface="Muli"/>
              </a:rPr>
              <a:t>Where to Shop</a:t>
            </a:r>
          </a:p>
        </p:txBody>
      </p:sp>
      <p:sp>
        <p:nvSpPr>
          <p:cNvPr id="12" name="Body text copy"/>
          <p:cNvSpPr/>
          <p:nvPr/>
        </p:nvSpPr>
        <p:spPr>
          <a:xfrm>
            <a:off x="9248560" y="5603081"/>
            <a:ext cx="2857500" cy="1028700"/>
          </a:xfrm>
          <a:prstGeom prst="rect">
            <a:avLst/>
          </a:prstGeom>
        </p:spPr>
        <p:txBody>
          <a:bodyPr spcFirstLastPara="0" lIns="95250" tIns="0" rIns="95250" bIns="0" anchor="t"/>
          <a:lstStyle/>
          <a:p>
            <a:pPr algn="l" hangingPunct="0">
              <a:lnSpc>
                <a:spcPct val="125000"/>
              </a:lnSpc>
            </a:pPr>
            <a:r>
              <a:rPr sz="1350">
                <a:solidFill>
                  <a:srgbClr val="FFFFFF"/>
                </a:solidFill>
                <a:latin typeface="Muli"/>
                <a:ea typeface="+mn-ea"/>
                <a:cs typeface="Muli"/>
              </a:rPr>
              <a:t>Request up to five additional cards for eligible users through  your online account or the EBCentral app.</a:t>
            </a:r>
          </a:p>
        </p:txBody>
      </p:sp>
      <p:sp>
        <p:nvSpPr>
          <p:cNvPr id="13" name="Body text copy"/>
          <p:cNvSpPr/>
          <p:nvPr/>
        </p:nvSpPr>
        <p:spPr>
          <a:xfrm>
            <a:off x="9242456" y="5055394"/>
            <a:ext cx="3324225" cy="466725"/>
          </a:xfrm>
          <a:prstGeom prst="rect">
            <a:avLst/>
          </a:prstGeom>
        </p:spPr>
        <p:txBody>
          <a:bodyPr spcFirstLastPara="0" lIns="95250" tIns="95250" rIns="95250" bIns="0" anchor="t"/>
          <a:lstStyle/>
          <a:p>
            <a:pPr algn="l" hangingPunct="0">
              <a:lnSpc>
                <a:spcPct val="100000"/>
              </a:lnSpc>
            </a:pPr>
            <a:r>
              <a:rPr sz="1800" b="1">
                <a:solidFill>
                  <a:srgbClr val="53C93B"/>
                </a:solidFill>
                <a:latin typeface="Muli"/>
                <a:ea typeface="+mn-ea"/>
                <a:cs typeface="Muli"/>
              </a:rPr>
              <a:t>Request Additional Cards</a:t>
            </a:r>
          </a:p>
        </p:txBody>
      </p:sp>
      <p:pic>
        <p:nvPicPr>
          <p:cNvPr id="14" name="Shape-19 copy 2"/>
          <p:cNvPicPr>
            <a:picLocks noChangeAspect="1"/>
          </p:cNvPicPr>
          <p:nvPr/>
        </p:nvPicPr>
        <p:blipFill>
          <a:blip r:embed="rId6"/>
          <a:stretch>
            <a:fillRect/>
          </a:stretch>
        </p:blipFill>
        <p:spPr>
          <a:xfrm>
            <a:off x="8041028" y="5055394"/>
            <a:ext cx="1033966" cy="1033966"/>
          </a:xfrm>
          <a:prstGeom prst="rect">
            <a:avLst/>
          </a:prstGeom>
        </p:spPr>
      </p:pic>
      <p:pic>
        <p:nvPicPr>
          <p:cNvPr id="16" name="Shape-19"/>
          <p:cNvPicPr>
            <a:picLocks noChangeAspect="1"/>
          </p:cNvPicPr>
          <p:nvPr/>
        </p:nvPicPr>
        <p:blipFill>
          <a:blip r:embed="rId6"/>
          <a:stretch>
            <a:fillRect/>
          </a:stretch>
        </p:blipFill>
        <p:spPr>
          <a:xfrm>
            <a:off x="8032969" y="942975"/>
            <a:ext cx="1033966" cy="1033966"/>
          </a:xfrm>
          <a:prstGeom prst="rect">
            <a:avLst/>
          </a:prstGeom>
        </p:spPr>
      </p:pic>
      <p:pic>
        <p:nvPicPr>
          <p:cNvPr id="17" name="BankOutline12"/>
          <p:cNvPicPr>
            <a:picLocks noChangeAspect="1"/>
          </p:cNvPicPr>
          <p:nvPr/>
        </p:nvPicPr>
        <p:blipFill>
          <a:blip r:embed="rId9"/>
          <a:stretch>
            <a:fillRect/>
          </a:stretch>
        </p:blipFill>
        <p:spPr>
          <a:xfrm>
            <a:off x="8353425" y="1266825"/>
            <a:ext cx="400050" cy="416719"/>
          </a:xfrm>
          <a:prstGeom prst="rect">
            <a:avLst/>
          </a:prstGeom>
        </p:spPr>
      </p:pic>
      <p:sp>
        <p:nvSpPr>
          <p:cNvPr id="18" name="Body text copy"/>
          <p:cNvSpPr/>
          <p:nvPr/>
        </p:nvSpPr>
        <p:spPr>
          <a:xfrm>
            <a:off x="9242456" y="1466850"/>
            <a:ext cx="2857500" cy="1543050"/>
          </a:xfrm>
          <a:prstGeom prst="rect">
            <a:avLst/>
          </a:prstGeom>
        </p:spPr>
        <p:txBody>
          <a:bodyPr spcFirstLastPara="0" lIns="95250" tIns="0" rIns="95250" bIns="0" anchor="t"/>
          <a:lstStyle/>
          <a:p>
            <a:pPr algn="l" hangingPunct="0">
              <a:lnSpc>
                <a:spcPct val="125000"/>
              </a:lnSpc>
            </a:pPr>
            <a:r>
              <a:rPr sz="1350">
                <a:solidFill>
                  <a:srgbClr val="FFFFFF"/>
                </a:solidFill>
                <a:latin typeface="Muli"/>
                <a:ea typeface="+mn-ea"/>
                <a:cs typeface="Muli"/>
              </a:rPr>
              <a:t>Simply swipe the card, use it to pay online, or add it to your digital wallet* and use it wherever Apple Pay®, Google Pay, and Samsung Pay are accepted.</a:t>
            </a:r>
          </a:p>
        </p:txBody>
      </p:sp>
      <p:sp>
        <p:nvSpPr>
          <p:cNvPr id="19" name="Body text copy"/>
          <p:cNvSpPr/>
          <p:nvPr/>
        </p:nvSpPr>
        <p:spPr>
          <a:xfrm>
            <a:off x="9234488" y="904875"/>
            <a:ext cx="2857500" cy="466725"/>
          </a:xfrm>
          <a:prstGeom prst="rect">
            <a:avLst/>
          </a:prstGeom>
        </p:spPr>
        <p:txBody>
          <a:bodyPr spcFirstLastPara="0" lIns="95250" tIns="95250" rIns="95250" bIns="0" anchor="t"/>
          <a:lstStyle/>
          <a:p>
            <a:pPr algn="l" hangingPunct="0">
              <a:lnSpc>
                <a:spcPct val="100000"/>
              </a:lnSpc>
            </a:pPr>
            <a:r>
              <a:rPr sz="1800" b="1">
                <a:solidFill>
                  <a:srgbClr val="53C93B"/>
                </a:solidFill>
                <a:latin typeface="Muli"/>
                <a:ea typeface="+mn-ea"/>
                <a:cs typeface="Muli"/>
              </a:rPr>
              <a:t>Swipe, Tap, or Type</a:t>
            </a:r>
          </a:p>
        </p:txBody>
      </p:sp>
      <p:sp>
        <p:nvSpPr>
          <p:cNvPr id="20" name="Body text copy copy 1"/>
          <p:cNvSpPr/>
          <p:nvPr/>
        </p:nvSpPr>
        <p:spPr>
          <a:xfrm>
            <a:off x="762000" y="6400800"/>
            <a:ext cx="5025640" cy="800100"/>
          </a:xfrm>
          <a:prstGeom prst="rect">
            <a:avLst/>
          </a:prstGeom>
        </p:spPr>
        <p:txBody>
          <a:bodyPr spcFirstLastPara="0" lIns="95250" tIns="0" rIns="95250" bIns="0" anchor="t"/>
          <a:lstStyle/>
          <a:p>
            <a:pPr algn="l" hangingPunct="0">
              <a:lnSpc>
                <a:spcPct val="125000"/>
              </a:lnSpc>
            </a:pPr>
            <a:r>
              <a:rPr sz="1050" i="1">
                <a:solidFill>
                  <a:srgbClr val="333333"/>
                </a:solidFill>
                <a:latin typeface="Muli"/>
                <a:ea typeface="+mn-ea"/>
                <a:cs typeface="Muli"/>
              </a:rPr>
              <a:t>*Only available to primary cardholders</a:t>
            </a:r>
          </a:p>
          <a:p>
            <a:pPr algn="l" hangingPunct="0">
              <a:lnSpc>
                <a:spcPct val="125000"/>
              </a:lnSpc>
            </a:pPr>
            <a:r>
              <a:rPr sz="1050" i="1">
                <a:solidFill>
                  <a:srgbClr val="333333"/>
                </a:solidFill>
                <a:latin typeface="Muli"/>
                <a:ea typeface="+mn-ea"/>
                <a:cs typeface="Muli"/>
              </a:rPr>
              <a:t>Apple® and Apple Pay® are registered trademarks of Apple Inc.</a:t>
            </a:r>
          </a:p>
          <a:p>
            <a:pPr algn="l" hangingPunct="0">
              <a:lnSpc>
                <a:spcPct val="125000"/>
              </a:lnSpc>
            </a:pPr>
            <a:r>
              <a:rPr sz="1050" i="1">
                <a:solidFill>
                  <a:srgbClr val="333333"/>
                </a:solidFill>
                <a:latin typeface="Muli"/>
                <a:ea typeface="+mn-ea"/>
                <a:cs typeface="Muli"/>
              </a:rPr>
              <a:t>Google Pay is a trademark of Google LLC.</a:t>
            </a:r>
          </a:p>
          <a:p>
            <a:pPr algn="l" hangingPunct="0">
              <a:lnSpc>
                <a:spcPct val="125000"/>
              </a:lnSpc>
            </a:pPr>
            <a:r>
              <a:rPr sz="1050" i="1">
                <a:solidFill>
                  <a:srgbClr val="333333"/>
                </a:solidFill>
                <a:latin typeface="Muli"/>
                <a:ea typeface="+mn-ea"/>
                <a:cs typeface="Muli"/>
              </a:rPr>
              <a:t>Samsung and Samsung Pay are trademarks of Samsung Electronics Co., Ltd.</a:t>
            </a:r>
          </a:p>
        </p:txBody>
      </p:sp>
      <p:pic>
        <p:nvPicPr>
          <p:cNvPr id="24" name="Picture 23">
            <a:extLst>
              <a:ext uri="{FF2B5EF4-FFF2-40B4-BE49-F238E27FC236}">
                <a16:creationId xmlns:a16="http://schemas.microsoft.com/office/drawing/2014/main" id="{609D12E7-41D8-DD88-16E7-C322B99D17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3011150" cy="731520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Welcome copy 4"/>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57150" y="-44346"/>
            <a:ext cx="6513378" cy="7413910"/>
          </a:xfrm>
          <a:prstGeom prst="rect">
            <a:avLst/>
          </a:prstGeom>
        </p:spPr>
      </p:pic>
      <p:sp>
        <p:nvSpPr>
          <p:cNvPr id="3" name="Body text copy"/>
          <p:cNvSpPr/>
          <p:nvPr/>
        </p:nvSpPr>
        <p:spPr>
          <a:xfrm>
            <a:off x="7938005" y="1466850"/>
            <a:ext cx="4383632" cy="619125"/>
          </a:xfrm>
          <a:prstGeom prst="rect">
            <a:avLst/>
          </a:prstGeom>
        </p:spPr>
        <p:txBody>
          <a:bodyPr spcFirstLastPara="0" lIns="0" tIns="0" rIns="0" bIns="0" anchor="t"/>
          <a:lstStyle/>
          <a:p>
            <a:pPr algn="l" hangingPunct="0">
              <a:lnSpc>
                <a:spcPct val="75000"/>
              </a:lnSpc>
              <a:spcBef>
                <a:spcPct val="10000"/>
              </a:spcBef>
            </a:pPr>
            <a:r>
              <a:rPr sz="5400" b="1">
                <a:solidFill>
                  <a:srgbClr val="264366"/>
                </a:solidFill>
                <a:latin typeface="Montserrat"/>
                <a:ea typeface="+mn-ea"/>
                <a:cs typeface="Montserrat"/>
              </a:rPr>
              <a:t>BILL PAY</a:t>
            </a:r>
          </a:p>
        </p:txBody>
      </p:sp>
      <p:sp>
        <p:nvSpPr>
          <p:cNvPr id="4" name="Body text copy"/>
          <p:cNvSpPr/>
          <p:nvPr/>
        </p:nvSpPr>
        <p:spPr>
          <a:xfrm>
            <a:off x="7829550" y="3933825"/>
            <a:ext cx="4260470" cy="513640"/>
          </a:xfrm>
          <a:prstGeom prst="rect">
            <a:avLst/>
          </a:prstGeom>
        </p:spPr>
        <p:txBody>
          <a:bodyPr spcFirstLastPara="0" lIns="0" tIns="0" rIns="0" bIns="0" anchor="t"/>
          <a:lstStyle/>
          <a:p>
            <a:pPr algn="l" hangingPunct="0">
              <a:lnSpc>
                <a:spcPct val="125000"/>
              </a:lnSpc>
            </a:pPr>
            <a:r>
              <a:rPr sz="1348">
                <a:solidFill>
                  <a:srgbClr val="264366"/>
                </a:solidFill>
                <a:latin typeface="Muli"/>
                <a:ea typeface="+mn-ea"/>
                <a:cs typeface="Muli"/>
              </a:rPr>
              <a:t>Make one-time or recurring payments to any provider via check or electronic payment. </a:t>
            </a:r>
          </a:p>
        </p:txBody>
      </p:sp>
      <p:sp>
        <p:nvSpPr>
          <p:cNvPr id="5" name="Body text copy"/>
          <p:cNvSpPr/>
          <p:nvPr/>
        </p:nvSpPr>
        <p:spPr>
          <a:xfrm>
            <a:off x="8988075" y="4514850"/>
            <a:ext cx="3103824" cy="1042590"/>
          </a:xfrm>
          <a:prstGeom prst="rect">
            <a:avLst/>
          </a:prstGeom>
        </p:spPr>
        <p:txBody>
          <a:bodyPr spcFirstLastPara="0" lIns="0" tIns="0" rIns="0" bIns="0" anchor="t"/>
          <a:lstStyle/>
          <a:p>
            <a:pPr marL="171450" indent="-171450" algn="l" hangingPunct="0">
              <a:lnSpc>
                <a:spcPct val="125000"/>
              </a:lnSpc>
              <a:buClr>
                <a:srgbClr val="264366"/>
              </a:buClr>
              <a:buFont typeface="Arial" panose="020B0604020202020204" pitchFamily="34" charset="0"/>
              <a:buChar char="•"/>
            </a:pPr>
            <a:r>
              <a:rPr sz="1343">
                <a:solidFill>
                  <a:srgbClr val="264366"/>
                </a:solidFill>
                <a:latin typeface="Muli"/>
                <a:ea typeface="+mn-ea"/>
                <a:cs typeface="Muli"/>
              </a:rPr>
              <a:t>Log in to your account at www.ebcflex.com</a:t>
            </a:r>
          </a:p>
          <a:p>
            <a:pPr marL="171450" indent="-171450" algn="l" hangingPunct="0">
              <a:lnSpc>
                <a:spcPct val="125000"/>
              </a:lnSpc>
              <a:buClr>
                <a:srgbClr val="264366"/>
              </a:buClr>
              <a:buFont typeface="Arial" panose="020B0604020202020204" pitchFamily="34" charset="0"/>
              <a:buChar char="•"/>
            </a:pPr>
            <a:r>
              <a:rPr sz="1343">
                <a:solidFill>
                  <a:srgbClr val="264366"/>
                </a:solidFill>
                <a:latin typeface="Muli"/>
                <a:ea typeface="+mn-ea"/>
                <a:cs typeface="Muli"/>
              </a:rPr>
              <a:t>Select View Balance &gt; Pay with My HSA &gt; Bill Pay &gt; Pay Someone Else</a:t>
            </a:r>
          </a:p>
        </p:txBody>
      </p:sp>
      <p:pic>
        <p:nvPicPr>
          <p:cNvPr id="6" name="InternetOutline7"/>
          <p:cNvPicPr>
            <a:picLocks noChangeAspect="1"/>
          </p:cNvPicPr>
          <p:nvPr/>
        </p:nvPicPr>
        <p:blipFill>
          <a:blip r:embed="rId3"/>
          <a:stretch>
            <a:fillRect/>
          </a:stretch>
        </p:blipFill>
        <p:spPr>
          <a:xfrm>
            <a:off x="7831428" y="4600575"/>
            <a:ext cx="718852" cy="596647"/>
          </a:xfrm>
          <a:prstGeom prst="rect">
            <a:avLst/>
          </a:prstGeom>
        </p:spPr>
      </p:pic>
      <p:pic>
        <p:nvPicPr>
          <p:cNvPr id="7" name="customLine"/>
          <p:cNvPicPr/>
          <p:nvPr/>
        </p:nvPicPr>
        <p:blipFill rotWithShape="1">
          <a:blip r:embed="rId4"/>
          <a:stretch>
            <a:fillRect/>
          </a:stretch>
        </p:blipFill>
        <p:spPr>
          <a:xfrm rot="5400000">
            <a:off x="7408034" y="2857500"/>
            <a:ext cx="1608226" cy="190500"/>
          </a:xfrm>
          <a:prstGeom prst="rect">
            <a:avLst/>
          </a:prstGeom>
        </p:spPr>
      </p:pic>
      <p:sp>
        <p:nvSpPr>
          <p:cNvPr id="8" name="Body text copy copy 1"/>
          <p:cNvSpPr/>
          <p:nvPr/>
        </p:nvSpPr>
        <p:spPr>
          <a:xfrm>
            <a:off x="7831428" y="5705475"/>
            <a:ext cx="4260470" cy="1027281"/>
          </a:xfrm>
          <a:prstGeom prst="rect">
            <a:avLst/>
          </a:prstGeom>
        </p:spPr>
        <p:txBody>
          <a:bodyPr spcFirstLastPara="0" lIns="0" tIns="0" rIns="0" bIns="0" anchor="t"/>
          <a:lstStyle/>
          <a:p>
            <a:pPr algn="l" hangingPunct="0">
              <a:lnSpc>
                <a:spcPct val="125000"/>
              </a:lnSpc>
            </a:pPr>
            <a:r>
              <a:rPr sz="1348">
                <a:solidFill>
                  <a:srgbClr val="264366"/>
                </a:solidFill>
                <a:latin typeface="Muli"/>
                <a:ea typeface="+mn-ea"/>
                <a:cs typeface="Muli"/>
              </a:rPr>
              <a:t>You can also pay with your preferred method and repay yourself for an eligible expense through the HSA Bill Pay Feature. Follow the steps above and select "Pay Me" instead of "Pay Someone Else". </a:t>
            </a:r>
          </a:p>
        </p:txBody>
      </p:sp>
      <p:sp>
        <p:nvSpPr>
          <p:cNvPr id="9" name="Rectangle 8"/>
          <p:cNvSpPr/>
          <p:nvPr/>
        </p:nvSpPr>
        <p:spPr>
          <a:xfrm>
            <a:off x="9677400" y="6800850"/>
            <a:ext cx="2816225" cy="400050"/>
          </a:xfrm>
          <a:prstGeom prst="rect">
            <a:avLst/>
          </a:prstGeom>
        </p:spPr>
        <p:txBody>
          <a:bodyPr spcFirstLastPara="0" lIns="95250" tIns="95250" rIns="95250" bIns="0" anchor="t"/>
          <a:lstStyle/>
          <a:p>
            <a:pPr algn="l" hangingPunct="0">
              <a:lnSpc>
                <a:spcPct val="100000"/>
              </a:lnSpc>
            </a:pPr>
            <a:r>
              <a:rPr sz="1350">
                <a:solidFill>
                  <a:srgbClr val="999999"/>
                </a:solidFill>
                <a:latin typeface="Arial"/>
                <a:ea typeface="+mn-ea"/>
                <a:cs typeface="Arial"/>
              </a:rPr>
              <a:t>© Employee Benefits Corporation</a:t>
            </a:r>
          </a:p>
        </p:txBody>
      </p:sp>
      <p:pic>
        <p:nvPicPr>
          <p:cNvPr id="10" name="iMac Pro"/>
          <p:cNvPicPr/>
          <p:nvPr/>
        </p:nvPicPr>
        <p:blipFill rotWithShape="1">
          <a:blip r:embed="rId5"/>
          <a:stretch>
            <a:fillRect/>
          </a:stretch>
        </p:blipFill>
        <p:spPr>
          <a:xfrm>
            <a:off x="647700" y="895350"/>
            <a:ext cx="6762750" cy="5811738"/>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pic>
        <p:nvPicPr>
          <p:cNvPr id="2" name="Macbook"/>
          <p:cNvPicPr/>
          <p:nvPr/>
        </p:nvPicPr>
        <p:blipFill rotWithShape="1">
          <a:blip r:embed="rId2"/>
          <a:stretch>
            <a:fillRect/>
          </a:stretch>
        </p:blipFill>
        <p:spPr>
          <a:xfrm>
            <a:off x="-1882522" y="1800225"/>
            <a:ext cx="8578597" cy="4721207"/>
          </a:xfrm>
          <a:prstGeom prst="rect">
            <a:avLst/>
          </a:prstGeom>
        </p:spPr>
      </p:pic>
      <p:sp>
        <p:nvSpPr>
          <p:cNvPr id="3" name="Body text"/>
          <p:cNvSpPr/>
          <p:nvPr/>
        </p:nvSpPr>
        <p:spPr>
          <a:xfrm>
            <a:off x="765479" y="314325"/>
            <a:ext cx="10982325" cy="552450"/>
          </a:xfrm>
          <a:prstGeom prst="rect">
            <a:avLst/>
          </a:prstGeom>
        </p:spPr>
        <p:txBody>
          <a:bodyPr spcFirstLastPara="0" lIns="95250" tIns="47625" rIns="95250" bIns="0" anchor="t"/>
          <a:lstStyle/>
          <a:p>
            <a:pPr algn="ctr" hangingPunct="0">
              <a:lnSpc>
                <a:spcPct val="100000"/>
              </a:lnSpc>
            </a:pPr>
            <a:r>
              <a:rPr sz="3000" b="1">
                <a:solidFill>
                  <a:srgbClr val="264366"/>
                </a:solidFill>
                <a:latin typeface="Montserrat"/>
                <a:ea typeface="+mn-ea"/>
                <a:cs typeface="Montserrat"/>
              </a:rPr>
              <a:t>ONLINE ACCOUNT AND MOBILE</a:t>
            </a:r>
          </a:p>
        </p:txBody>
      </p:sp>
      <p:sp>
        <p:nvSpPr>
          <p:cNvPr id="4" name="Body text copy"/>
          <p:cNvSpPr/>
          <p:nvPr/>
        </p:nvSpPr>
        <p:spPr>
          <a:xfrm>
            <a:off x="765479" y="1040047"/>
            <a:ext cx="10982325" cy="276225"/>
          </a:xfrm>
          <a:prstGeom prst="rect">
            <a:avLst/>
          </a:prstGeom>
        </p:spPr>
        <p:txBody>
          <a:bodyPr spcFirstLastPara="0" lIns="95250" tIns="0" rIns="95250" bIns="0" anchor="t"/>
          <a:lstStyle/>
          <a:p>
            <a:pPr algn="ctr" hangingPunct="0">
              <a:lnSpc>
                <a:spcPct val="100000"/>
              </a:lnSpc>
            </a:pPr>
            <a:r>
              <a:rPr sz="1800">
                <a:solidFill>
                  <a:srgbClr val="264366"/>
                </a:solidFill>
                <a:latin typeface="Muli"/>
                <a:ea typeface="+mn-ea"/>
                <a:cs typeface="Muli"/>
              </a:rPr>
              <a:t>24/7 ACCESS TO YOUR ACCOUNT</a:t>
            </a:r>
          </a:p>
        </p:txBody>
      </p:sp>
      <p:sp>
        <p:nvSpPr>
          <p:cNvPr id="5" name="Body text copy"/>
          <p:cNvSpPr/>
          <p:nvPr/>
        </p:nvSpPr>
        <p:spPr>
          <a:xfrm>
            <a:off x="7934508" y="2095500"/>
            <a:ext cx="4762500" cy="704850"/>
          </a:xfrm>
          <a:prstGeom prst="rect">
            <a:avLst/>
          </a:prstGeom>
        </p:spPr>
        <p:txBody>
          <a:bodyPr spcFirstLastPara="0" lIns="95250" tIns="95250" rIns="95250" bIns="0" anchor="t"/>
          <a:lstStyle/>
          <a:p>
            <a:pPr algn="l" hangingPunct="0">
              <a:lnSpc>
                <a:spcPct val="125000"/>
              </a:lnSpc>
            </a:pPr>
            <a:r>
              <a:rPr sz="1350">
                <a:solidFill>
                  <a:srgbClr val="264366"/>
                </a:solidFill>
                <a:latin typeface="Muli"/>
                <a:ea typeface="+mn-ea"/>
                <a:cs typeface="Muli"/>
              </a:rPr>
              <a:t>On your home page, click View Balance to access your HSA details.</a:t>
            </a:r>
          </a:p>
        </p:txBody>
      </p:sp>
      <p:sp>
        <p:nvSpPr>
          <p:cNvPr id="6" name="Body text copy"/>
          <p:cNvSpPr/>
          <p:nvPr/>
        </p:nvSpPr>
        <p:spPr>
          <a:xfrm>
            <a:off x="7934508" y="1638300"/>
            <a:ext cx="4762500" cy="533400"/>
          </a:xfrm>
          <a:prstGeom prst="rect">
            <a:avLst/>
          </a:prstGeom>
        </p:spPr>
        <p:txBody>
          <a:bodyPr spcFirstLastPara="0" lIns="95250" tIns="95250" rIns="95250" bIns="0" anchor="t"/>
          <a:lstStyle/>
          <a:p>
            <a:pPr algn="l" hangingPunct="0">
              <a:lnSpc>
                <a:spcPct val="125000"/>
              </a:lnSpc>
            </a:pPr>
            <a:r>
              <a:rPr sz="1800" b="1">
                <a:solidFill>
                  <a:srgbClr val="158701"/>
                </a:solidFill>
                <a:latin typeface="Muli"/>
                <a:ea typeface="+mn-ea"/>
                <a:cs typeface="Muli"/>
              </a:rPr>
              <a:t>Account Details</a:t>
            </a:r>
          </a:p>
        </p:txBody>
      </p:sp>
      <p:sp>
        <p:nvSpPr>
          <p:cNvPr id="7" name="Body text copy"/>
          <p:cNvSpPr/>
          <p:nvPr/>
        </p:nvSpPr>
        <p:spPr>
          <a:xfrm>
            <a:off x="6128235" y="1765300"/>
            <a:ext cx="1550369" cy="685800"/>
          </a:xfrm>
          <a:prstGeom prst="rect">
            <a:avLst/>
          </a:prstGeom>
        </p:spPr>
        <p:txBody>
          <a:bodyPr spcFirstLastPara="0" lIns="95250" tIns="0" rIns="95250" bIns="0" anchor="t"/>
          <a:lstStyle/>
          <a:p>
            <a:pPr algn="r" hangingPunct="0">
              <a:lnSpc>
                <a:spcPct val="100000"/>
              </a:lnSpc>
            </a:pPr>
            <a:r>
              <a:rPr sz="4500" b="1">
                <a:solidFill>
                  <a:srgbClr val="264366"/>
                </a:solidFill>
                <a:latin typeface="Muli"/>
                <a:ea typeface="+mn-ea"/>
                <a:cs typeface="Muli"/>
              </a:rPr>
              <a:t>01</a:t>
            </a:r>
          </a:p>
        </p:txBody>
      </p:sp>
      <p:sp>
        <p:nvSpPr>
          <p:cNvPr id="8" name="Body text copy"/>
          <p:cNvSpPr/>
          <p:nvPr/>
        </p:nvSpPr>
        <p:spPr>
          <a:xfrm>
            <a:off x="7934508" y="3257550"/>
            <a:ext cx="4762500" cy="704850"/>
          </a:xfrm>
          <a:prstGeom prst="rect">
            <a:avLst/>
          </a:prstGeom>
        </p:spPr>
        <p:txBody>
          <a:bodyPr spcFirstLastPara="0" lIns="95250" tIns="95250" rIns="95250" bIns="0" anchor="t"/>
          <a:lstStyle/>
          <a:p>
            <a:pPr algn="l" hangingPunct="0">
              <a:lnSpc>
                <a:spcPct val="125000"/>
              </a:lnSpc>
            </a:pPr>
            <a:r>
              <a:rPr sz="1350">
                <a:solidFill>
                  <a:srgbClr val="264366"/>
                </a:solidFill>
                <a:latin typeface="Muli"/>
                <a:ea typeface="+mn-ea"/>
                <a:cs typeface="Muli"/>
              </a:rPr>
              <a:t>Visualize the deposits into your HSA and plan for future savings.</a:t>
            </a:r>
          </a:p>
        </p:txBody>
      </p:sp>
      <p:sp>
        <p:nvSpPr>
          <p:cNvPr id="9" name="Body text copy"/>
          <p:cNvSpPr/>
          <p:nvPr/>
        </p:nvSpPr>
        <p:spPr>
          <a:xfrm>
            <a:off x="7934508" y="2800350"/>
            <a:ext cx="4762500" cy="533400"/>
          </a:xfrm>
          <a:prstGeom prst="rect">
            <a:avLst/>
          </a:prstGeom>
        </p:spPr>
        <p:txBody>
          <a:bodyPr spcFirstLastPara="0" lIns="95250" tIns="95250" rIns="95250" bIns="0" anchor="t"/>
          <a:lstStyle/>
          <a:p>
            <a:pPr algn="l" hangingPunct="0">
              <a:lnSpc>
                <a:spcPct val="125000"/>
              </a:lnSpc>
            </a:pPr>
            <a:r>
              <a:rPr sz="1800" b="1">
                <a:solidFill>
                  <a:srgbClr val="158701"/>
                </a:solidFill>
                <a:latin typeface="Muli"/>
                <a:ea typeface="+mn-ea"/>
                <a:cs typeface="Muli"/>
              </a:rPr>
              <a:t>Contributions</a:t>
            </a:r>
          </a:p>
        </p:txBody>
      </p:sp>
      <p:sp>
        <p:nvSpPr>
          <p:cNvPr id="10" name="Body text copy copy 1"/>
          <p:cNvSpPr/>
          <p:nvPr/>
        </p:nvSpPr>
        <p:spPr>
          <a:xfrm>
            <a:off x="6128235" y="2922588"/>
            <a:ext cx="1550369" cy="685800"/>
          </a:xfrm>
          <a:prstGeom prst="rect">
            <a:avLst/>
          </a:prstGeom>
        </p:spPr>
        <p:txBody>
          <a:bodyPr spcFirstLastPara="0" lIns="95250" tIns="0" rIns="95250" bIns="0" anchor="t"/>
          <a:lstStyle/>
          <a:p>
            <a:pPr algn="r" hangingPunct="0">
              <a:lnSpc>
                <a:spcPct val="100000"/>
              </a:lnSpc>
            </a:pPr>
            <a:r>
              <a:rPr sz="4500" b="1">
                <a:solidFill>
                  <a:srgbClr val="264366"/>
                </a:solidFill>
                <a:latin typeface="Muli"/>
                <a:ea typeface="+mn-ea"/>
                <a:cs typeface="Muli"/>
              </a:rPr>
              <a:t>02</a:t>
            </a:r>
          </a:p>
        </p:txBody>
      </p:sp>
      <p:sp>
        <p:nvSpPr>
          <p:cNvPr id="11" name="Body text copy"/>
          <p:cNvSpPr/>
          <p:nvPr/>
        </p:nvSpPr>
        <p:spPr>
          <a:xfrm>
            <a:off x="7944034" y="4419600"/>
            <a:ext cx="4762500" cy="962025"/>
          </a:xfrm>
          <a:prstGeom prst="rect">
            <a:avLst/>
          </a:prstGeom>
        </p:spPr>
        <p:txBody>
          <a:bodyPr spcFirstLastPara="0" lIns="95250" tIns="95250" rIns="95250" bIns="0" anchor="t"/>
          <a:lstStyle/>
          <a:p>
            <a:pPr algn="l" hangingPunct="0">
              <a:lnSpc>
                <a:spcPct val="125000"/>
              </a:lnSpc>
            </a:pPr>
            <a:r>
              <a:rPr sz="1350">
                <a:solidFill>
                  <a:srgbClr val="264366"/>
                </a:solidFill>
                <a:latin typeface="Muli"/>
                <a:ea typeface="+mn-ea"/>
                <a:cs typeface="Muli"/>
              </a:rPr>
              <a:t>View all of your HSA transactions in one place, both money in (contributions and interest earnings) and money out (disbursements, payments made from your HSA).</a:t>
            </a:r>
          </a:p>
        </p:txBody>
      </p:sp>
      <p:sp>
        <p:nvSpPr>
          <p:cNvPr id="12" name="Body text copy"/>
          <p:cNvSpPr/>
          <p:nvPr/>
        </p:nvSpPr>
        <p:spPr>
          <a:xfrm>
            <a:off x="7944034" y="3962400"/>
            <a:ext cx="4762500" cy="533400"/>
          </a:xfrm>
          <a:prstGeom prst="rect">
            <a:avLst/>
          </a:prstGeom>
        </p:spPr>
        <p:txBody>
          <a:bodyPr spcFirstLastPara="0" lIns="95250" tIns="95250" rIns="95250" bIns="0" anchor="t"/>
          <a:lstStyle/>
          <a:p>
            <a:pPr algn="l" hangingPunct="0">
              <a:lnSpc>
                <a:spcPct val="125000"/>
              </a:lnSpc>
            </a:pPr>
            <a:r>
              <a:rPr sz="1800" b="1">
                <a:solidFill>
                  <a:srgbClr val="158701"/>
                </a:solidFill>
                <a:latin typeface="Muli"/>
                <a:ea typeface="+mn-ea"/>
                <a:cs typeface="Muli"/>
              </a:rPr>
              <a:t>Transactions</a:t>
            </a:r>
          </a:p>
        </p:txBody>
      </p:sp>
      <p:sp>
        <p:nvSpPr>
          <p:cNvPr id="13" name="Body text copy copy 2"/>
          <p:cNvSpPr/>
          <p:nvPr/>
        </p:nvSpPr>
        <p:spPr>
          <a:xfrm>
            <a:off x="6128235" y="4079875"/>
            <a:ext cx="1550369" cy="685800"/>
          </a:xfrm>
          <a:prstGeom prst="rect">
            <a:avLst/>
          </a:prstGeom>
        </p:spPr>
        <p:txBody>
          <a:bodyPr spcFirstLastPara="0" lIns="95250" tIns="0" rIns="95250" bIns="0" anchor="t"/>
          <a:lstStyle/>
          <a:p>
            <a:pPr algn="r" hangingPunct="0">
              <a:lnSpc>
                <a:spcPct val="100000"/>
              </a:lnSpc>
            </a:pPr>
            <a:r>
              <a:rPr sz="4500" b="1">
                <a:solidFill>
                  <a:srgbClr val="264366"/>
                </a:solidFill>
                <a:latin typeface="Muli"/>
                <a:ea typeface="+mn-ea"/>
                <a:cs typeface="Muli"/>
              </a:rPr>
              <a:t>03</a:t>
            </a:r>
          </a:p>
        </p:txBody>
      </p:sp>
      <p:sp>
        <p:nvSpPr>
          <p:cNvPr id="14" name="Rectangle 13"/>
          <p:cNvSpPr/>
          <p:nvPr/>
        </p:nvSpPr>
        <p:spPr>
          <a:xfrm>
            <a:off x="7944034" y="6505575"/>
            <a:ext cx="4362819" cy="352425"/>
          </a:xfrm>
          <a:prstGeom prst="rect">
            <a:avLst/>
          </a:prstGeom>
        </p:spPr>
        <p:txBody>
          <a:bodyPr spcFirstLastPara="0" lIns="95250" tIns="95250" rIns="95250" bIns="0" anchor="t"/>
          <a:lstStyle/>
          <a:p>
            <a:pPr algn="l" hangingPunct="0">
              <a:lnSpc>
                <a:spcPct val="100000"/>
              </a:lnSpc>
            </a:pPr>
            <a:r>
              <a:rPr sz="1050" i="1">
                <a:solidFill>
                  <a:srgbClr val="264366"/>
                </a:solidFill>
                <a:latin typeface="Muli"/>
                <a:ea typeface="+mn-ea"/>
                <a:cs typeface="Muli"/>
              </a:rPr>
              <a:t>*Investment balance is view only in mobile app.</a:t>
            </a:r>
          </a:p>
        </p:txBody>
      </p:sp>
      <p:sp>
        <p:nvSpPr>
          <p:cNvPr id="15" name="Body text copy"/>
          <p:cNvSpPr/>
          <p:nvPr/>
        </p:nvSpPr>
        <p:spPr>
          <a:xfrm>
            <a:off x="7944034" y="5838825"/>
            <a:ext cx="4762500" cy="704850"/>
          </a:xfrm>
          <a:prstGeom prst="rect">
            <a:avLst/>
          </a:prstGeom>
        </p:spPr>
        <p:txBody>
          <a:bodyPr spcFirstLastPara="0" lIns="95250" tIns="95250" rIns="95250" bIns="0" anchor="t"/>
          <a:lstStyle/>
          <a:p>
            <a:pPr algn="l" hangingPunct="0">
              <a:lnSpc>
                <a:spcPct val="125000"/>
              </a:lnSpc>
            </a:pPr>
            <a:r>
              <a:rPr sz="1350">
                <a:solidFill>
                  <a:srgbClr val="264366"/>
                </a:solidFill>
                <a:latin typeface="Muli"/>
                <a:ea typeface="+mn-ea"/>
                <a:cs typeface="Muli"/>
              </a:rPr>
              <a:t>Manage HSA investments and access tools to build wealth and save for retirement.*</a:t>
            </a:r>
          </a:p>
        </p:txBody>
      </p:sp>
      <p:sp>
        <p:nvSpPr>
          <p:cNvPr id="16" name="Body text copy"/>
          <p:cNvSpPr/>
          <p:nvPr/>
        </p:nvSpPr>
        <p:spPr>
          <a:xfrm>
            <a:off x="7944034" y="5381625"/>
            <a:ext cx="4762500" cy="533400"/>
          </a:xfrm>
          <a:prstGeom prst="rect">
            <a:avLst/>
          </a:prstGeom>
        </p:spPr>
        <p:txBody>
          <a:bodyPr spcFirstLastPara="0" lIns="95250" tIns="95250" rIns="95250" bIns="0" anchor="t"/>
          <a:lstStyle/>
          <a:p>
            <a:pPr algn="l" hangingPunct="0">
              <a:lnSpc>
                <a:spcPct val="125000"/>
              </a:lnSpc>
            </a:pPr>
            <a:r>
              <a:rPr sz="1800" b="1">
                <a:solidFill>
                  <a:srgbClr val="158701"/>
                </a:solidFill>
                <a:latin typeface="Muli"/>
                <a:ea typeface="+mn-ea"/>
                <a:cs typeface="Muli"/>
              </a:rPr>
              <a:t>Investments</a:t>
            </a:r>
          </a:p>
        </p:txBody>
      </p:sp>
      <p:sp>
        <p:nvSpPr>
          <p:cNvPr id="17" name="Body text copy copy 2"/>
          <p:cNvSpPr/>
          <p:nvPr/>
        </p:nvSpPr>
        <p:spPr>
          <a:xfrm>
            <a:off x="6128235" y="5499099"/>
            <a:ext cx="1550369" cy="685800"/>
          </a:xfrm>
          <a:prstGeom prst="rect">
            <a:avLst/>
          </a:prstGeom>
        </p:spPr>
        <p:txBody>
          <a:bodyPr spcFirstLastPara="0" lIns="95250" tIns="0" rIns="95250" bIns="0" anchor="t"/>
          <a:lstStyle/>
          <a:p>
            <a:pPr algn="r" hangingPunct="0">
              <a:lnSpc>
                <a:spcPct val="100000"/>
              </a:lnSpc>
            </a:pPr>
            <a:r>
              <a:rPr sz="4500" b="1">
                <a:solidFill>
                  <a:srgbClr val="264366"/>
                </a:solidFill>
                <a:latin typeface="Muli"/>
                <a:ea typeface="+mn-ea"/>
                <a:cs typeface="Muli"/>
              </a:rPr>
              <a:t>04</a:t>
            </a:r>
          </a:p>
        </p:txBody>
      </p:sp>
      <p:sp>
        <p:nvSpPr>
          <p:cNvPr id="18" name="Rectangle 17"/>
          <p:cNvSpPr/>
          <p:nvPr/>
        </p:nvSpPr>
        <p:spPr>
          <a:xfrm>
            <a:off x="9677400" y="6800850"/>
            <a:ext cx="2816225" cy="400050"/>
          </a:xfrm>
          <a:prstGeom prst="rect">
            <a:avLst/>
          </a:prstGeom>
        </p:spPr>
        <p:txBody>
          <a:bodyPr spcFirstLastPara="0" lIns="95250" tIns="95250" rIns="95250" bIns="0" anchor="t"/>
          <a:lstStyle/>
          <a:p>
            <a:pPr algn="l" hangingPunct="0">
              <a:lnSpc>
                <a:spcPct val="100000"/>
              </a:lnSpc>
            </a:pPr>
            <a:r>
              <a:rPr sz="1350">
                <a:solidFill>
                  <a:srgbClr val="999999"/>
                </a:solidFill>
                <a:latin typeface="Arial"/>
                <a:ea typeface="+mn-ea"/>
                <a:cs typeface="Arial"/>
              </a:rPr>
              <a:t>© Employee Benefits Corporation</a:t>
            </a:r>
          </a:p>
        </p:txBody>
      </p:sp>
      <p:pic>
        <p:nvPicPr>
          <p:cNvPr id="19" name="iPhone XS Max"/>
          <p:cNvPicPr/>
          <p:nvPr/>
        </p:nvPicPr>
        <p:blipFill rotWithShape="1">
          <a:blip r:embed="rId3"/>
          <a:stretch>
            <a:fillRect/>
          </a:stretch>
        </p:blipFill>
        <p:spPr>
          <a:xfrm>
            <a:off x="3755840" y="3267075"/>
            <a:ext cx="1975580" cy="3730932"/>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Welcome copy 3"/>
        <p:cNvGrpSpPr/>
        <p:nvPr/>
      </p:nvGrpSpPr>
      <p:grpSpPr>
        <a:xfrm>
          <a:off x="0" y="0"/>
          <a:ext cx="0" cy="0"/>
          <a:chOff x="0" y="0"/>
          <a:chExt cx="0" cy="0"/>
        </a:xfrm>
      </p:grpSpPr>
      <p:sp>
        <p:nvSpPr>
          <p:cNvPr id="2" name="Body text copy"/>
          <p:cNvSpPr/>
          <p:nvPr/>
        </p:nvSpPr>
        <p:spPr>
          <a:xfrm>
            <a:off x="1904590" y="1786697"/>
            <a:ext cx="9201969" cy="4819650"/>
          </a:xfrm>
          <a:prstGeom prst="rect">
            <a:avLst/>
          </a:prstGeom>
        </p:spPr>
        <p:txBody>
          <a:bodyPr spcFirstLastPara="0" lIns="0" tIns="0" rIns="0" bIns="0" anchor="t"/>
          <a:lstStyle/>
          <a:p>
            <a:pPr algn="l" hangingPunct="0">
              <a:lnSpc>
                <a:spcPct val="125000"/>
              </a:lnSpc>
            </a:pPr>
            <a:r>
              <a:rPr sz="1800" b="1">
                <a:solidFill>
                  <a:srgbClr val="264366"/>
                </a:solidFill>
                <a:latin typeface="Muli"/>
                <a:ea typeface="+mn-ea"/>
                <a:cs typeface="Muli"/>
              </a:rPr>
              <a:t>THIS IS A CUSTOMIZABLE PRESENTATION. </a:t>
            </a:r>
            <a:r>
              <a:rPr sz="1800">
                <a:solidFill>
                  <a:srgbClr val="264366"/>
                </a:solidFill>
                <a:latin typeface="Muli"/>
                <a:ea typeface="+mn-ea"/>
                <a:cs typeface="Muli"/>
              </a:rPr>
              <a:t>Please carefully review the information and fill in the placeholder slots in the slides as it applies to your plan.</a:t>
            </a:r>
          </a:p>
          <a:p>
            <a:pPr algn="l" hangingPunct="0">
              <a:lnSpc>
                <a:spcPct val="125000"/>
              </a:lnSpc>
            </a:pPr>
            <a:endParaRPr sz="1800">
              <a:solidFill>
                <a:srgbClr val="264366"/>
              </a:solidFill>
              <a:latin typeface="Muli"/>
              <a:ea typeface="+mn-ea"/>
              <a:cs typeface="Muli"/>
            </a:endParaRPr>
          </a:p>
          <a:p>
            <a:pPr algn="l" hangingPunct="0">
              <a:lnSpc>
                <a:spcPct val="125000"/>
              </a:lnSpc>
            </a:pPr>
            <a:r>
              <a:rPr sz="1800">
                <a:solidFill>
                  <a:srgbClr val="264366"/>
                </a:solidFill>
                <a:latin typeface="Muli"/>
                <a:ea typeface="+mn-ea"/>
                <a:cs typeface="Muli"/>
              </a:rPr>
              <a:t>Specifically, review the following:</a:t>
            </a:r>
          </a:p>
          <a:p>
            <a:pPr marL="228600" indent="-228600" algn="l" hangingPunct="0">
              <a:lnSpc>
                <a:spcPct val="125000"/>
              </a:lnSpc>
              <a:buClr>
                <a:srgbClr val="264366"/>
              </a:buClr>
              <a:buFont typeface="Arial" panose="020B0604020202020204" pitchFamily="34" charset="0"/>
              <a:buChar char="•"/>
            </a:pPr>
            <a:r>
              <a:rPr sz="1800" b="1">
                <a:solidFill>
                  <a:srgbClr val="264366"/>
                </a:solidFill>
                <a:latin typeface="Muli"/>
                <a:ea typeface="+mn-ea"/>
                <a:cs typeface="Muli"/>
              </a:rPr>
              <a:t>Employer Contribution Slide:</a:t>
            </a:r>
            <a:r>
              <a:rPr sz="1800">
                <a:solidFill>
                  <a:srgbClr val="264366"/>
                </a:solidFill>
                <a:latin typeface="Muli"/>
                <a:ea typeface="+mn-ea"/>
                <a:cs typeface="Muli"/>
              </a:rPr>
              <a:t> If you're contributing to your employees' HSA, fill in your company name on this slide and add the contribution amount for single and family. If you aren't contributing, feel free to delete this slide.</a:t>
            </a:r>
          </a:p>
          <a:p>
            <a:pPr marL="228600" indent="-228600" algn="l" hangingPunct="0">
              <a:lnSpc>
                <a:spcPct val="125000"/>
              </a:lnSpc>
              <a:buClr>
                <a:srgbClr val="264366"/>
              </a:buClr>
              <a:buFont typeface="Arial" panose="020B0604020202020204" pitchFamily="34" charset="0"/>
              <a:buChar char="•"/>
            </a:pPr>
            <a:r>
              <a:rPr sz="1800" b="1">
                <a:solidFill>
                  <a:srgbClr val="264366"/>
                </a:solidFill>
                <a:latin typeface="Muli"/>
                <a:ea typeface="+mn-ea"/>
                <a:cs typeface="Muli"/>
              </a:rPr>
              <a:t>Consolidating Account Slide:</a:t>
            </a:r>
            <a:r>
              <a:rPr sz="1800">
                <a:solidFill>
                  <a:srgbClr val="264366"/>
                </a:solidFill>
                <a:latin typeface="Muli"/>
                <a:ea typeface="+mn-ea"/>
                <a:cs typeface="Muli"/>
              </a:rPr>
              <a:t> If you haven't offered an HSA before, you may want to remove this slide to avoid confusion. However, your employees may have an HSA from a previous employer, so you may want to provide the information on consolidation to provide a streamlined benefits experience.</a:t>
            </a:r>
          </a:p>
          <a:p>
            <a:pPr algn="l" hangingPunct="0">
              <a:lnSpc>
                <a:spcPct val="125000"/>
              </a:lnSpc>
            </a:pPr>
            <a:endParaRPr sz="1800">
              <a:solidFill>
                <a:srgbClr val="264366"/>
              </a:solidFill>
              <a:latin typeface="Muli"/>
              <a:ea typeface="+mn-ea"/>
              <a:cs typeface="Muli"/>
            </a:endParaRPr>
          </a:p>
          <a:p>
            <a:pPr algn="l" hangingPunct="0">
              <a:lnSpc>
                <a:spcPct val="125000"/>
              </a:lnSpc>
            </a:pPr>
            <a:r>
              <a:rPr sz="1800">
                <a:solidFill>
                  <a:srgbClr val="264366"/>
                </a:solidFill>
                <a:latin typeface="Muli"/>
                <a:ea typeface="+mn-ea"/>
                <a:cs typeface="Muli"/>
              </a:rPr>
              <a:t>Once you're done customizing the slides, please delete this instruction slide prior to presenting.</a:t>
            </a:r>
          </a:p>
        </p:txBody>
      </p:sp>
      <p:sp>
        <p:nvSpPr>
          <p:cNvPr id="3" name="Body text copy"/>
          <p:cNvSpPr/>
          <p:nvPr/>
        </p:nvSpPr>
        <p:spPr>
          <a:xfrm>
            <a:off x="1904590" y="805760"/>
            <a:ext cx="9201969" cy="514350"/>
          </a:xfrm>
          <a:prstGeom prst="rect">
            <a:avLst/>
          </a:prstGeom>
        </p:spPr>
        <p:txBody>
          <a:bodyPr spcFirstLastPara="0" lIns="0" tIns="0" rIns="0" bIns="0" anchor="t"/>
          <a:lstStyle/>
          <a:p>
            <a:pPr algn="ctr" hangingPunct="0">
              <a:lnSpc>
                <a:spcPct val="75000"/>
              </a:lnSpc>
              <a:spcBef>
                <a:spcPct val="10000"/>
              </a:spcBef>
            </a:pPr>
            <a:r>
              <a:rPr sz="4500" b="1">
                <a:solidFill>
                  <a:srgbClr val="158701"/>
                </a:solidFill>
                <a:latin typeface="Montserrat"/>
                <a:ea typeface="+mn-ea"/>
                <a:cs typeface="Montserrat"/>
              </a:rPr>
              <a:t>IMPORTANT INSTRUCTIONS</a:t>
            </a:r>
          </a:p>
        </p:txBody>
      </p:sp>
      <p:pic>
        <p:nvPicPr>
          <p:cNvPr id="4" name="EBC Corporate"/>
          <p:cNvPicPr/>
          <p:nvPr/>
        </p:nvPicPr>
        <p:blipFill rotWithShape="1">
          <a:blip r:embed="rId2"/>
          <a:stretch>
            <a:fillRect/>
          </a:stretch>
        </p:blipFill>
        <p:spPr>
          <a:xfrm>
            <a:off x="444233" y="469525"/>
            <a:ext cx="1117231" cy="1045464"/>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Pros and Cons"/>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9525" y="-23292"/>
            <a:ext cx="5750743" cy="7367067"/>
          </a:xfrm>
          <a:prstGeom prst="rect">
            <a:avLst/>
          </a:prstGeom>
        </p:spPr>
      </p:pic>
      <p:pic>
        <p:nvPicPr>
          <p:cNvPr id="3" name="Shape-1"/>
          <p:cNvPicPr>
            <a:picLocks noChangeAspect="1"/>
          </p:cNvPicPr>
          <p:nvPr/>
        </p:nvPicPr>
        <p:blipFill>
          <a:blip r:embed="rId3"/>
          <a:stretch>
            <a:fillRect/>
          </a:stretch>
        </p:blipFill>
        <p:spPr>
          <a:xfrm>
            <a:off x="8939213" y="1428750"/>
            <a:ext cx="3776663" cy="4965700"/>
          </a:xfrm>
          <a:prstGeom prst="rect">
            <a:avLst/>
          </a:prstGeom>
        </p:spPr>
      </p:pic>
      <p:pic>
        <p:nvPicPr>
          <p:cNvPr id="4" name="Shape-19"/>
          <p:cNvPicPr>
            <a:picLocks noChangeAspect="1"/>
          </p:cNvPicPr>
          <p:nvPr/>
        </p:nvPicPr>
        <p:blipFill>
          <a:blip r:embed="rId4"/>
          <a:stretch>
            <a:fillRect/>
          </a:stretch>
        </p:blipFill>
        <p:spPr>
          <a:xfrm>
            <a:off x="10177463" y="942975"/>
            <a:ext cx="990600" cy="992744"/>
          </a:xfrm>
          <a:prstGeom prst="rect">
            <a:avLst/>
          </a:prstGeom>
        </p:spPr>
      </p:pic>
      <p:pic>
        <p:nvPicPr>
          <p:cNvPr id="5" name="Icon-307"/>
          <p:cNvPicPr>
            <a:picLocks noChangeAspect="1"/>
          </p:cNvPicPr>
          <p:nvPr/>
        </p:nvPicPr>
        <p:blipFill>
          <a:blip r:embed="rId5"/>
          <a:stretch>
            <a:fillRect/>
          </a:stretch>
        </p:blipFill>
        <p:spPr>
          <a:xfrm>
            <a:off x="10475912" y="1234379"/>
            <a:ext cx="393701" cy="409936"/>
          </a:xfrm>
          <a:prstGeom prst="rect">
            <a:avLst/>
          </a:prstGeom>
        </p:spPr>
      </p:pic>
      <p:sp>
        <p:nvSpPr>
          <p:cNvPr id="6" name="Body text copy"/>
          <p:cNvSpPr/>
          <p:nvPr/>
        </p:nvSpPr>
        <p:spPr>
          <a:xfrm>
            <a:off x="9791700" y="2438400"/>
            <a:ext cx="2752725" cy="1714500"/>
          </a:xfrm>
          <a:prstGeom prst="rect">
            <a:avLst/>
          </a:prstGeom>
        </p:spPr>
        <p:txBody>
          <a:bodyPr spcFirstLastPara="0" lIns="0" tIns="0" rIns="0" bIns="0" anchor="t"/>
          <a:lstStyle/>
          <a:p>
            <a:pPr algn="l" hangingPunct="0">
              <a:lnSpc>
                <a:spcPct val="125000"/>
              </a:lnSpc>
            </a:pPr>
            <a:r>
              <a:rPr sz="1800">
                <a:solidFill>
                  <a:srgbClr val="333333"/>
                </a:solidFill>
                <a:latin typeface="Muli"/>
                <a:ea typeface="+mn-ea"/>
                <a:cs typeface="Muli"/>
              </a:rPr>
              <a:t>If you don't pass the initial CIP, you'll receive an email asking for additional documentation to verify your identity. </a:t>
            </a:r>
          </a:p>
        </p:txBody>
      </p:sp>
      <p:pic>
        <p:nvPicPr>
          <p:cNvPr id="7" name="Icon-86"/>
          <p:cNvPicPr>
            <a:picLocks noChangeAspect="1"/>
          </p:cNvPicPr>
          <p:nvPr/>
        </p:nvPicPr>
        <p:blipFill>
          <a:blip r:embed="rId6"/>
          <a:stretch>
            <a:fillRect/>
          </a:stretch>
        </p:blipFill>
        <p:spPr>
          <a:xfrm>
            <a:off x="9391650" y="2600325"/>
            <a:ext cx="217488" cy="217488"/>
          </a:xfrm>
          <a:prstGeom prst="rect">
            <a:avLst/>
          </a:prstGeom>
        </p:spPr>
      </p:pic>
      <p:sp>
        <p:nvSpPr>
          <p:cNvPr id="8" name="Body text copy"/>
          <p:cNvSpPr/>
          <p:nvPr/>
        </p:nvSpPr>
        <p:spPr>
          <a:xfrm>
            <a:off x="708102" y="3319289"/>
            <a:ext cx="4444923" cy="1285875"/>
          </a:xfrm>
          <a:prstGeom prst="rect">
            <a:avLst/>
          </a:prstGeom>
        </p:spPr>
        <p:txBody>
          <a:bodyPr spcFirstLastPara="0" lIns="0" tIns="0" rIns="0" bIns="0" anchor="t"/>
          <a:lstStyle/>
          <a:p>
            <a:pPr algn="l" hangingPunct="0">
              <a:lnSpc>
                <a:spcPct val="75000"/>
              </a:lnSpc>
              <a:spcBef>
                <a:spcPct val="10000"/>
              </a:spcBef>
            </a:pPr>
            <a:r>
              <a:rPr sz="3750">
                <a:solidFill>
                  <a:srgbClr val="FFFFFF"/>
                </a:solidFill>
                <a:latin typeface="Montserrat"/>
                <a:ea typeface="+mn-ea"/>
                <a:cs typeface="Montserrat"/>
              </a:rPr>
              <a:t>CUSTOMER IDENTIFICATION PROCESS (CIP)</a:t>
            </a:r>
          </a:p>
        </p:txBody>
      </p:sp>
      <p:sp>
        <p:nvSpPr>
          <p:cNvPr id="9" name="Body text copy"/>
          <p:cNvSpPr/>
          <p:nvPr/>
        </p:nvSpPr>
        <p:spPr>
          <a:xfrm>
            <a:off x="715921" y="4786139"/>
            <a:ext cx="3865326" cy="1238250"/>
          </a:xfrm>
          <a:prstGeom prst="rect">
            <a:avLst/>
          </a:prstGeom>
        </p:spPr>
        <p:txBody>
          <a:bodyPr spcFirstLastPara="0" lIns="0" tIns="0" rIns="0" bIns="0" anchor="t"/>
          <a:lstStyle/>
          <a:p>
            <a:pPr algn="l" hangingPunct="0">
              <a:lnSpc>
                <a:spcPct val="150000"/>
              </a:lnSpc>
            </a:pPr>
            <a:r>
              <a:rPr sz="1350">
                <a:solidFill>
                  <a:srgbClr val="FFFFFF"/>
                </a:solidFill>
                <a:latin typeface="Muli"/>
                <a:ea typeface="+mn-ea"/>
                <a:cs typeface="Muli"/>
              </a:rPr>
              <a:t>To open a bank account, including an HSA, your identity must be verified under federal regulations. This adds security to your account and protects your personal information.</a:t>
            </a:r>
          </a:p>
        </p:txBody>
      </p:sp>
      <p:pic>
        <p:nvPicPr>
          <p:cNvPr id="10" name="Shape-1"/>
          <p:cNvPicPr>
            <a:picLocks noChangeAspect="1"/>
          </p:cNvPicPr>
          <p:nvPr/>
        </p:nvPicPr>
        <p:blipFill>
          <a:blip r:embed="rId7"/>
          <a:stretch>
            <a:fillRect/>
          </a:stretch>
        </p:blipFill>
        <p:spPr>
          <a:xfrm>
            <a:off x="5357813" y="1419225"/>
            <a:ext cx="3467100" cy="4965700"/>
          </a:xfrm>
          <a:prstGeom prst="rect">
            <a:avLst/>
          </a:prstGeom>
        </p:spPr>
      </p:pic>
      <p:pic>
        <p:nvPicPr>
          <p:cNvPr id="11" name="Shape-19"/>
          <p:cNvPicPr>
            <a:picLocks noChangeAspect="1"/>
          </p:cNvPicPr>
          <p:nvPr/>
        </p:nvPicPr>
        <p:blipFill>
          <a:blip r:embed="rId8"/>
          <a:stretch>
            <a:fillRect/>
          </a:stretch>
        </p:blipFill>
        <p:spPr>
          <a:xfrm>
            <a:off x="6596063" y="933450"/>
            <a:ext cx="990600" cy="992744"/>
          </a:xfrm>
          <a:prstGeom prst="rect">
            <a:avLst/>
          </a:prstGeom>
        </p:spPr>
      </p:pic>
      <p:pic>
        <p:nvPicPr>
          <p:cNvPr id="12" name="Icon-307"/>
          <p:cNvPicPr>
            <a:picLocks noChangeAspect="1"/>
          </p:cNvPicPr>
          <p:nvPr/>
        </p:nvPicPr>
        <p:blipFill>
          <a:blip r:embed="rId9"/>
          <a:stretch>
            <a:fillRect/>
          </a:stretch>
        </p:blipFill>
        <p:spPr>
          <a:xfrm>
            <a:off x="6894512" y="1224854"/>
            <a:ext cx="393701" cy="409936"/>
          </a:xfrm>
          <a:prstGeom prst="rect">
            <a:avLst/>
          </a:prstGeom>
        </p:spPr>
      </p:pic>
      <p:pic>
        <p:nvPicPr>
          <p:cNvPr id="13" name="Icon-86"/>
          <p:cNvPicPr>
            <a:picLocks noChangeAspect="1"/>
          </p:cNvPicPr>
          <p:nvPr/>
        </p:nvPicPr>
        <p:blipFill>
          <a:blip r:embed="rId10"/>
          <a:stretch>
            <a:fillRect/>
          </a:stretch>
        </p:blipFill>
        <p:spPr>
          <a:xfrm>
            <a:off x="5715000" y="2593975"/>
            <a:ext cx="282194" cy="211646"/>
          </a:xfrm>
          <a:prstGeom prst="rect">
            <a:avLst/>
          </a:prstGeom>
        </p:spPr>
      </p:pic>
      <p:sp>
        <p:nvSpPr>
          <p:cNvPr id="14" name="Body text copy"/>
          <p:cNvSpPr/>
          <p:nvPr/>
        </p:nvSpPr>
        <p:spPr>
          <a:xfrm>
            <a:off x="6210300" y="2428875"/>
            <a:ext cx="2614613" cy="1714500"/>
          </a:xfrm>
          <a:prstGeom prst="rect">
            <a:avLst/>
          </a:prstGeom>
        </p:spPr>
        <p:txBody>
          <a:bodyPr spcFirstLastPara="0" lIns="0" tIns="0" rIns="0" bIns="0" anchor="t"/>
          <a:lstStyle/>
          <a:p>
            <a:pPr algn="l" hangingPunct="0">
              <a:lnSpc>
                <a:spcPct val="125000"/>
              </a:lnSpc>
            </a:pPr>
            <a:r>
              <a:rPr sz="1800">
                <a:solidFill>
                  <a:srgbClr val="333333"/>
                </a:solidFill>
                <a:latin typeface="Muli"/>
                <a:ea typeface="+mn-ea"/>
                <a:cs typeface="Muli"/>
              </a:rPr>
              <a:t>If you receive a welcome communication and a Benefits Card, you passed the CIP and your HSA is officially open. </a:t>
            </a:r>
          </a:p>
        </p:txBody>
      </p:sp>
      <p:pic>
        <p:nvPicPr>
          <p:cNvPr id="15" name="customLine"/>
          <p:cNvPicPr/>
          <p:nvPr/>
        </p:nvPicPr>
        <p:blipFill rotWithShape="1">
          <a:blip r:embed="rId11"/>
          <a:stretch>
            <a:fillRect/>
          </a:stretch>
        </p:blipFill>
        <p:spPr>
          <a:xfrm rot="-5400000">
            <a:off x="-2452347" y="3139436"/>
            <a:ext cx="5974072" cy="190500"/>
          </a:xfrm>
          <a:prstGeom prst="rect">
            <a:avLst/>
          </a:prstGeom>
        </p:spPr>
      </p:pic>
      <p:sp>
        <p:nvSpPr>
          <p:cNvPr id="16" name="Body text copy"/>
          <p:cNvSpPr/>
          <p:nvPr/>
        </p:nvSpPr>
        <p:spPr>
          <a:xfrm>
            <a:off x="9791700" y="4362450"/>
            <a:ext cx="2752725" cy="1714500"/>
          </a:xfrm>
          <a:prstGeom prst="rect">
            <a:avLst/>
          </a:prstGeom>
        </p:spPr>
        <p:txBody>
          <a:bodyPr spcFirstLastPara="0" lIns="0" tIns="0" rIns="0" bIns="0" anchor="t"/>
          <a:lstStyle/>
          <a:p>
            <a:pPr algn="l" hangingPunct="0">
              <a:lnSpc>
                <a:spcPct val="125000"/>
              </a:lnSpc>
            </a:pPr>
            <a:r>
              <a:rPr sz="1800">
                <a:solidFill>
                  <a:srgbClr val="333333"/>
                </a:solidFill>
                <a:latin typeface="Muli"/>
                <a:ea typeface="+mn-ea"/>
                <a:cs typeface="Muli"/>
              </a:rPr>
              <a:t>Take immediate action. Your HSA cannot be opened or receive contributions until you pass the CIP.</a:t>
            </a:r>
          </a:p>
        </p:txBody>
      </p:sp>
      <p:pic>
        <p:nvPicPr>
          <p:cNvPr id="17" name="Icon-86"/>
          <p:cNvPicPr>
            <a:picLocks noChangeAspect="1"/>
          </p:cNvPicPr>
          <p:nvPr/>
        </p:nvPicPr>
        <p:blipFill>
          <a:blip r:embed="rId6"/>
          <a:stretch>
            <a:fillRect/>
          </a:stretch>
        </p:blipFill>
        <p:spPr>
          <a:xfrm>
            <a:off x="9391650" y="4495800"/>
            <a:ext cx="217488" cy="217488"/>
          </a:xfrm>
          <a:prstGeom prst="rect">
            <a:avLst/>
          </a:prstGeom>
        </p:spPr>
      </p:pic>
      <p:sp>
        <p:nvSpPr>
          <p:cNvPr id="18" name="Rectangle 17"/>
          <p:cNvSpPr/>
          <p:nvPr/>
        </p:nvSpPr>
        <p:spPr>
          <a:xfrm>
            <a:off x="9677400" y="6800850"/>
            <a:ext cx="2816225" cy="400050"/>
          </a:xfrm>
          <a:prstGeom prst="rect">
            <a:avLst/>
          </a:prstGeom>
        </p:spPr>
        <p:txBody>
          <a:bodyPr spcFirstLastPara="0" lIns="95250" tIns="95250" rIns="95250" bIns="0" anchor="t"/>
          <a:lstStyle/>
          <a:p>
            <a:pPr algn="l" hangingPunct="0">
              <a:lnSpc>
                <a:spcPct val="100000"/>
              </a:lnSpc>
            </a:pPr>
            <a:r>
              <a:rPr sz="1350">
                <a:solidFill>
                  <a:srgbClr val="999999"/>
                </a:solidFill>
                <a:latin typeface="Arial"/>
                <a:ea typeface="+mn-ea"/>
                <a:cs typeface="Arial"/>
              </a:rPr>
              <a:t>© Employee Benefits Corporation</a:t>
            </a:r>
          </a:p>
        </p:txBody>
      </p:sp>
    </p:spTree>
    <p:extLst>
      <p:ext uri="{BB962C8B-B14F-4D97-AF65-F5344CB8AC3E}">
        <p14:creationId xmlns:p14="http://schemas.microsoft.com/office/powerpoint/2010/main" val="3930024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ervices copy 1"/>
        <p:cNvGrpSpPr/>
        <p:nvPr/>
      </p:nvGrpSpPr>
      <p:grpSpPr>
        <a:xfrm>
          <a:off x="0" y="0"/>
          <a:ext cx="0" cy="0"/>
          <a:chOff x="0" y="0"/>
          <a:chExt cx="0" cy="0"/>
        </a:xfrm>
      </p:grpSpPr>
      <p:pic>
        <p:nvPicPr>
          <p:cNvPr id="2" name="Glenn Carstens-Peters"/>
          <p:cNvPicPr/>
          <p:nvPr/>
        </p:nvPicPr>
        <p:blipFill rotWithShape="1">
          <a:blip r:embed="rId2"/>
          <a:stretch>
            <a:fillRect/>
          </a:stretch>
        </p:blipFill>
        <p:spPr>
          <a:xfrm>
            <a:off x="0" y="-297070"/>
            <a:ext cx="13049250" cy="2057400"/>
          </a:xfrm>
          <a:prstGeom prst="rect">
            <a:avLst/>
          </a:prstGeom>
        </p:spPr>
      </p:pic>
      <p:sp>
        <p:nvSpPr>
          <p:cNvPr id="3" name="Body text copy"/>
          <p:cNvSpPr/>
          <p:nvPr/>
        </p:nvSpPr>
        <p:spPr>
          <a:xfrm>
            <a:off x="1048143" y="535540"/>
            <a:ext cx="10982325" cy="552450"/>
          </a:xfrm>
          <a:prstGeom prst="rect">
            <a:avLst/>
          </a:prstGeom>
        </p:spPr>
        <p:txBody>
          <a:bodyPr spcFirstLastPara="0" lIns="0" tIns="0" rIns="0" bIns="0" anchor="t"/>
          <a:lstStyle/>
          <a:p>
            <a:pPr algn="ctr" hangingPunct="0">
              <a:lnSpc>
                <a:spcPct val="100000"/>
              </a:lnSpc>
            </a:pPr>
            <a:r>
              <a:rPr sz="3600" b="1">
                <a:solidFill>
                  <a:srgbClr val="FFFFFF"/>
                </a:solidFill>
                <a:latin typeface="Montserrat"/>
                <a:ea typeface="+mn-ea"/>
                <a:cs typeface="Montserrat"/>
              </a:rPr>
              <a:t>GETTING STARTED WITH YOUR HSA</a:t>
            </a:r>
          </a:p>
        </p:txBody>
      </p:sp>
      <p:sp>
        <p:nvSpPr>
          <p:cNvPr id="4" name="Body text copy"/>
          <p:cNvSpPr/>
          <p:nvPr/>
        </p:nvSpPr>
        <p:spPr>
          <a:xfrm>
            <a:off x="1048143" y="1097515"/>
            <a:ext cx="10982325" cy="285750"/>
          </a:xfrm>
          <a:prstGeom prst="rect">
            <a:avLst/>
          </a:prstGeom>
        </p:spPr>
        <p:txBody>
          <a:bodyPr spcFirstLastPara="0" lIns="0" tIns="0" rIns="0" bIns="0" anchor="t"/>
          <a:lstStyle/>
          <a:p>
            <a:pPr algn="ctr" hangingPunct="0">
              <a:lnSpc>
                <a:spcPct val="125000"/>
              </a:lnSpc>
            </a:pPr>
            <a:r>
              <a:rPr sz="1500">
                <a:solidFill>
                  <a:srgbClr val="FFFFFF"/>
                </a:solidFill>
                <a:latin typeface="Muli"/>
                <a:ea typeface="+mn-ea"/>
                <a:cs typeface="Muli"/>
              </a:rPr>
              <a:t>Set yourself up for success with these HSA best practices.</a:t>
            </a:r>
          </a:p>
        </p:txBody>
      </p:sp>
      <p:sp>
        <p:nvSpPr>
          <p:cNvPr id="5" name="Body text copy"/>
          <p:cNvSpPr/>
          <p:nvPr/>
        </p:nvSpPr>
        <p:spPr>
          <a:xfrm>
            <a:off x="1429773" y="2791290"/>
            <a:ext cx="2694868" cy="552450"/>
          </a:xfrm>
          <a:prstGeom prst="rect">
            <a:avLst/>
          </a:prstGeom>
        </p:spPr>
        <p:txBody>
          <a:bodyPr spcFirstLastPara="0" lIns="0" tIns="0" rIns="0" bIns="0" anchor="t"/>
          <a:lstStyle/>
          <a:p>
            <a:pPr algn="ctr" hangingPunct="0">
              <a:lnSpc>
                <a:spcPct val="100000"/>
              </a:lnSpc>
            </a:pPr>
            <a:r>
              <a:rPr sz="1800" b="1">
                <a:solidFill>
                  <a:srgbClr val="264366"/>
                </a:solidFill>
                <a:latin typeface="Montserrat"/>
                <a:ea typeface="+mn-ea"/>
                <a:cs typeface="Montserrat"/>
              </a:rPr>
              <a:t>Set Up Your Online Account</a:t>
            </a:r>
          </a:p>
        </p:txBody>
      </p:sp>
      <p:sp>
        <p:nvSpPr>
          <p:cNvPr id="6" name="Body text copy"/>
          <p:cNvSpPr/>
          <p:nvPr/>
        </p:nvSpPr>
        <p:spPr>
          <a:xfrm>
            <a:off x="1429773" y="3339272"/>
            <a:ext cx="2747523" cy="704850"/>
          </a:xfrm>
          <a:prstGeom prst="rect">
            <a:avLst/>
          </a:prstGeom>
        </p:spPr>
        <p:txBody>
          <a:bodyPr spcFirstLastPara="0" lIns="95250" tIns="95250" rIns="95250" bIns="0" anchor="t"/>
          <a:lstStyle/>
          <a:p>
            <a:pPr algn="ctr" hangingPunct="0">
              <a:lnSpc>
                <a:spcPct val="125000"/>
              </a:lnSpc>
            </a:pPr>
            <a:r>
              <a:rPr sz="1350">
                <a:solidFill>
                  <a:srgbClr val="264366"/>
                </a:solidFill>
                <a:latin typeface="Muli"/>
                <a:ea typeface="+mn-ea"/>
                <a:cs typeface="Muli"/>
              </a:rPr>
              <a:t>Learn more at ebcflex.com/HSAOnlineAccount </a:t>
            </a:r>
          </a:p>
        </p:txBody>
      </p:sp>
      <p:pic>
        <p:nvPicPr>
          <p:cNvPr id="7" name="AppliancesOutline13"/>
          <p:cNvPicPr>
            <a:picLocks noChangeAspect="1"/>
          </p:cNvPicPr>
          <p:nvPr/>
        </p:nvPicPr>
        <p:blipFill>
          <a:blip r:embed="rId3"/>
          <a:stretch>
            <a:fillRect/>
          </a:stretch>
        </p:blipFill>
        <p:spPr>
          <a:xfrm>
            <a:off x="2417352" y="2043872"/>
            <a:ext cx="651473" cy="592841"/>
          </a:xfrm>
          <a:prstGeom prst="rect">
            <a:avLst/>
          </a:prstGeom>
        </p:spPr>
      </p:pic>
      <p:sp>
        <p:nvSpPr>
          <p:cNvPr id="8" name="Body text copy"/>
          <p:cNvSpPr/>
          <p:nvPr/>
        </p:nvSpPr>
        <p:spPr>
          <a:xfrm>
            <a:off x="1456100" y="4869208"/>
            <a:ext cx="2694868" cy="276225"/>
          </a:xfrm>
          <a:prstGeom prst="rect">
            <a:avLst/>
          </a:prstGeom>
        </p:spPr>
        <p:txBody>
          <a:bodyPr spcFirstLastPara="0" lIns="0" tIns="0" rIns="0" bIns="0" anchor="t"/>
          <a:lstStyle/>
          <a:p>
            <a:pPr algn="ctr" hangingPunct="0">
              <a:lnSpc>
                <a:spcPct val="100000"/>
              </a:lnSpc>
            </a:pPr>
            <a:r>
              <a:rPr sz="1800" b="1">
                <a:solidFill>
                  <a:srgbClr val="264366"/>
                </a:solidFill>
                <a:latin typeface="Montserrat"/>
                <a:ea typeface="+mn-ea"/>
                <a:cs typeface="Montserrat"/>
              </a:rPr>
              <a:t>Save Your Receipts</a:t>
            </a:r>
          </a:p>
        </p:txBody>
      </p:sp>
      <p:sp>
        <p:nvSpPr>
          <p:cNvPr id="9" name="Body text copy"/>
          <p:cNvSpPr/>
          <p:nvPr/>
        </p:nvSpPr>
        <p:spPr>
          <a:xfrm>
            <a:off x="1175870" y="5231158"/>
            <a:ext cx="3255327" cy="962025"/>
          </a:xfrm>
          <a:prstGeom prst="rect">
            <a:avLst/>
          </a:prstGeom>
        </p:spPr>
        <p:txBody>
          <a:bodyPr spcFirstLastPara="0" lIns="95250" tIns="95250" rIns="95250" bIns="0" anchor="t"/>
          <a:lstStyle/>
          <a:p>
            <a:pPr algn="ctr" hangingPunct="0">
              <a:lnSpc>
                <a:spcPct val="125000"/>
              </a:lnSpc>
            </a:pPr>
            <a:r>
              <a:rPr sz="1350">
                <a:solidFill>
                  <a:srgbClr val="264366"/>
                </a:solidFill>
                <a:latin typeface="Muli"/>
                <a:ea typeface="+mn-ea"/>
                <a:cs typeface="Muli"/>
              </a:rPr>
              <a:t>It's a good idea to save health care bills and documentation in case of an IRS audit.</a:t>
            </a:r>
          </a:p>
        </p:txBody>
      </p:sp>
      <p:pic>
        <p:nvPicPr>
          <p:cNvPr id="10" name="BankOutline6"/>
          <p:cNvPicPr>
            <a:picLocks noChangeAspect="1"/>
          </p:cNvPicPr>
          <p:nvPr/>
        </p:nvPicPr>
        <p:blipFill>
          <a:blip r:embed="rId4"/>
          <a:stretch>
            <a:fillRect/>
          </a:stretch>
        </p:blipFill>
        <p:spPr>
          <a:xfrm>
            <a:off x="2554172" y="4202458"/>
            <a:ext cx="498724" cy="530558"/>
          </a:xfrm>
          <a:prstGeom prst="rect">
            <a:avLst/>
          </a:prstGeom>
        </p:spPr>
      </p:pic>
      <p:sp>
        <p:nvSpPr>
          <p:cNvPr id="11" name="Body text copy"/>
          <p:cNvSpPr/>
          <p:nvPr/>
        </p:nvSpPr>
        <p:spPr>
          <a:xfrm>
            <a:off x="4967869" y="2786822"/>
            <a:ext cx="2694868" cy="552450"/>
          </a:xfrm>
          <a:prstGeom prst="rect">
            <a:avLst/>
          </a:prstGeom>
        </p:spPr>
        <p:txBody>
          <a:bodyPr spcFirstLastPara="0" lIns="0" tIns="0" rIns="0" bIns="0" anchor="t"/>
          <a:lstStyle/>
          <a:p>
            <a:pPr algn="ctr" hangingPunct="0">
              <a:lnSpc>
                <a:spcPct val="100000"/>
              </a:lnSpc>
            </a:pPr>
            <a:r>
              <a:rPr sz="1800" b="1">
                <a:solidFill>
                  <a:srgbClr val="264366"/>
                </a:solidFill>
                <a:latin typeface="Montserrat"/>
                <a:ea typeface="+mn-ea"/>
                <a:cs typeface="Montserrat"/>
              </a:rPr>
              <a:t>Download</a:t>
            </a:r>
          </a:p>
          <a:p>
            <a:pPr algn="ctr" hangingPunct="0">
              <a:lnSpc>
                <a:spcPct val="100000"/>
              </a:lnSpc>
            </a:pPr>
            <a:r>
              <a:rPr sz="1800" b="1">
                <a:solidFill>
                  <a:srgbClr val="264366"/>
                </a:solidFill>
                <a:latin typeface="Montserrat"/>
                <a:ea typeface="+mn-ea"/>
                <a:cs typeface="Montserrat"/>
              </a:rPr>
              <a:t>EBCentral App</a:t>
            </a:r>
          </a:p>
        </p:txBody>
      </p:sp>
      <p:sp>
        <p:nvSpPr>
          <p:cNvPr id="12" name="Body text copy"/>
          <p:cNvSpPr/>
          <p:nvPr/>
        </p:nvSpPr>
        <p:spPr>
          <a:xfrm>
            <a:off x="4967869" y="3339272"/>
            <a:ext cx="2703753" cy="704850"/>
          </a:xfrm>
          <a:prstGeom prst="rect">
            <a:avLst/>
          </a:prstGeom>
        </p:spPr>
        <p:txBody>
          <a:bodyPr spcFirstLastPara="0" lIns="95250" tIns="95250" rIns="95250" bIns="0" anchor="t"/>
          <a:lstStyle/>
          <a:p>
            <a:pPr algn="ctr" hangingPunct="0">
              <a:lnSpc>
                <a:spcPct val="125000"/>
              </a:lnSpc>
            </a:pPr>
            <a:r>
              <a:rPr sz="1350">
                <a:solidFill>
                  <a:srgbClr val="264366"/>
                </a:solidFill>
                <a:latin typeface="Muli"/>
                <a:ea typeface="+mn-ea"/>
                <a:cs typeface="Muli"/>
              </a:rPr>
              <a:t>Download on the App Store® or Google Play.</a:t>
            </a:r>
          </a:p>
        </p:txBody>
      </p:sp>
      <p:pic>
        <p:nvPicPr>
          <p:cNvPr id="13" name="AppliancesOutline21"/>
          <p:cNvPicPr>
            <a:picLocks noChangeAspect="1"/>
          </p:cNvPicPr>
          <p:nvPr/>
        </p:nvPicPr>
        <p:blipFill>
          <a:blip r:embed="rId5"/>
          <a:stretch>
            <a:fillRect/>
          </a:stretch>
        </p:blipFill>
        <p:spPr>
          <a:xfrm>
            <a:off x="6106700" y="1929572"/>
            <a:ext cx="358630" cy="704850"/>
          </a:xfrm>
          <a:prstGeom prst="rect">
            <a:avLst/>
          </a:prstGeom>
        </p:spPr>
      </p:pic>
      <p:sp>
        <p:nvSpPr>
          <p:cNvPr id="14" name="Body text copy"/>
          <p:cNvSpPr/>
          <p:nvPr/>
        </p:nvSpPr>
        <p:spPr>
          <a:xfrm>
            <a:off x="4972311" y="4873420"/>
            <a:ext cx="2694868" cy="552450"/>
          </a:xfrm>
          <a:prstGeom prst="rect">
            <a:avLst/>
          </a:prstGeom>
        </p:spPr>
        <p:txBody>
          <a:bodyPr spcFirstLastPara="0" lIns="0" tIns="0" rIns="0" bIns="0" anchor="t"/>
          <a:lstStyle/>
          <a:p>
            <a:pPr algn="ctr" hangingPunct="0">
              <a:lnSpc>
                <a:spcPct val="100000"/>
              </a:lnSpc>
            </a:pPr>
            <a:r>
              <a:rPr sz="1800" b="1">
                <a:solidFill>
                  <a:srgbClr val="264366"/>
                </a:solidFill>
                <a:latin typeface="Montserrat"/>
                <a:ea typeface="+mn-ea"/>
                <a:cs typeface="Montserrat"/>
              </a:rPr>
              <a:t>Access Statements &amp; Tax Forms</a:t>
            </a:r>
          </a:p>
        </p:txBody>
      </p:sp>
      <p:sp>
        <p:nvSpPr>
          <p:cNvPr id="15" name="Body text copy"/>
          <p:cNvSpPr/>
          <p:nvPr/>
        </p:nvSpPr>
        <p:spPr>
          <a:xfrm>
            <a:off x="4972311" y="5440708"/>
            <a:ext cx="2694868" cy="962025"/>
          </a:xfrm>
          <a:prstGeom prst="rect">
            <a:avLst/>
          </a:prstGeom>
        </p:spPr>
        <p:txBody>
          <a:bodyPr spcFirstLastPara="0" lIns="95250" tIns="95250" rIns="95250" bIns="0" anchor="t"/>
          <a:lstStyle/>
          <a:p>
            <a:pPr algn="ctr" hangingPunct="0">
              <a:lnSpc>
                <a:spcPct val="125000"/>
              </a:lnSpc>
            </a:pPr>
            <a:r>
              <a:rPr sz="1350">
                <a:solidFill>
                  <a:srgbClr val="264366"/>
                </a:solidFill>
                <a:latin typeface="Muli"/>
                <a:ea typeface="+mn-ea"/>
                <a:cs typeface="Muli"/>
              </a:rPr>
              <a:t>You can access statements and tax forms in your online account.</a:t>
            </a:r>
          </a:p>
        </p:txBody>
      </p:sp>
      <p:pic>
        <p:nvPicPr>
          <p:cNvPr id="16" name="WebOutline85"/>
          <p:cNvPicPr>
            <a:picLocks noChangeAspect="1"/>
          </p:cNvPicPr>
          <p:nvPr/>
        </p:nvPicPr>
        <p:blipFill>
          <a:blip r:embed="rId6"/>
          <a:stretch>
            <a:fillRect/>
          </a:stretch>
        </p:blipFill>
        <p:spPr>
          <a:xfrm>
            <a:off x="5995125" y="4192933"/>
            <a:ext cx="649240" cy="504825"/>
          </a:xfrm>
          <a:prstGeom prst="rect">
            <a:avLst/>
          </a:prstGeom>
        </p:spPr>
      </p:pic>
      <p:sp>
        <p:nvSpPr>
          <p:cNvPr id="17" name="Body text copy"/>
          <p:cNvSpPr/>
          <p:nvPr/>
        </p:nvSpPr>
        <p:spPr>
          <a:xfrm>
            <a:off x="8647646" y="2743665"/>
            <a:ext cx="2694868" cy="552450"/>
          </a:xfrm>
          <a:prstGeom prst="rect">
            <a:avLst/>
          </a:prstGeom>
        </p:spPr>
        <p:txBody>
          <a:bodyPr spcFirstLastPara="0" lIns="0" tIns="0" rIns="0" bIns="0" anchor="t"/>
          <a:lstStyle/>
          <a:p>
            <a:pPr algn="ctr" hangingPunct="0">
              <a:lnSpc>
                <a:spcPct val="100000"/>
              </a:lnSpc>
            </a:pPr>
            <a:r>
              <a:rPr sz="1800" b="1">
                <a:solidFill>
                  <a:srgbClr val="264366"/>
                </a:solidFill>
                <a:latin typeface="Montserrat"/>
                <a:ea typeface="+mn-ea"/>
                <a:cs typeface="Montserrat"/>
              </a:rPr>
              <a:t>Add</a:t>
            </a:r>
          </a:p>
          <a:p>
            <a:pPr algn="ctr" hangingPunct="0">
              <a:lnSpc>
                <a:spcPct val="100000"/>
              </a:lnSpc>
            </a:pPr>
            <a:r>
              <a:rPr sz="1800" b="1">
                <a:solidFill>
                  <a:srgbClr val="264366"/>
                </a:solidFill>
                <a:latin typeface="Montserrat"/>
                <a:ea typeface="+mn-ea"/>
                <a:cs typeface="Montserrat"/>
              </a:rPr>
              <a:t>Beneficiaries</a:t>
            </a:r>
          </a:p>
        </p:txBody>
      </p:sp>
      <p:sp>
        <p:nvSpPr>
          <p:cNvPr id="18" name="Body text copy"/>
          <p:cNvSpPr/>
          <p:nvPr/>
        </p:nvSpPr>
        <p:spPr>
          <a:xfrm>
            <a:off x="8647646" y="3339272"/>
            <a:ext cx="2748280" cy="704850"/>
          </a:xfrm>
          <a:prstGeom prst="rect">
            <a:avLst/>
          </a:prstGeom>
        </p:spPr>
        <p:txBody>
          <a:bodyPr spcFirstLastPara="0" lIns="95250" tIns="95250" rIns="95250" bIns="0" anchor="t"/>
          <a:lstStyle/>
          <a:p>
            <a:pPr algn="ctr" hangingPunct="0">
              <a:lnSpc>
                <a:spcPct val="125000"/>
              </a:lnSpc>
            </a:pPr>
            <a:r>
              <a:rPr sz="1350">
                <a:solidFill>
                  <a:srgbClr val="264366"/>
                </a:solidFill>
                <a:latin typeface="Muli"/>
                <a:ea typeface="+mn-ea"/>
                <a:cs typeface="Muli"/>
              </a:rPr>
              <a:t>Designate a beneficiary for your HSA in your online account.</a:t>
            </a:r>
          </a:p>
        </p:txBody>
      </p:sp>
      <p:sp>
        <p:nvSpPr>
          <p:cNvPr id="20" name="Body text copy"/>
          <p:cNvSpPr/>
          <p:nvPr/>
        </p:nvSpPr>
        <p:spPr>
          <a:xfrm>
            <a:off x="8674352" y="4863895"/>
            <a:ext cx="2694868" cy="276225"/>
          </a:xfrm>
          <a:prstGeom prst="rect">
            <a:avLst/>
          </a:prstGeom>
        </p:spPr>
        <p:txBody>
          <a:bodyPr spcFirstLastPara="0" lIns="0" tIns="0" rIns="0" bIns="0" anchor="t"/>
          <a:lstStyle/>
          <a:p>
            <a:pPr algn="ctr" hangingPunct="0">
              <a:lnSpc>
                <a:spcPct val="100000"/>
              </a:lnSpc>
            </a:pPr>
            <a:r>
              <a:rPr sz="1800" b="1">
                <a:solidFill>
                  <a:srgbClr val="264366"/>
                </a:solidFill>
                <a:latin typeface="Montserrat"/>
                <a:ea typeface="+mn-ea"/>
                <a:cs typeface="Montserrat"/>
              </a:rPr>
              <a:t>Start Using Your HSA</a:t>
            </a:r>
          </a:p>
        </p:txBody>
      </p:sp>
      <p:sp>
        <p:nvSpPr>
          <p:cNvPr id="21" name="Body text copy"/>
          <p:cNvSpPr/>
          <p:nvPr/>
        </p:nvSpPr>
        <p:spPr>
          <a:xfrm>
            <a:off x="8208293" y="5230893"/>
            <a:ext cx="3626986" cy="962025"/>
          </a:xfrm>
          <a:prstGeom prst="rect">
            <a:avLst/>
          </a:prstGeom>
        </p:spPr>
        <p:txBody>
          <a:bodyPr spcFirstLastPara="0" lIns="95250" tIns="95250" rIns="95250" bIns="0" anchor="t"/>
          <a:lstStyle/>
          <a:p>
            <a:pPr algn="ctr" hangingPunct="0">
              <a:lnSpc>
                <a:spcPct val="125000"/>
              </a:lnSpc>
            </a:pPr>
            <a:r>
              <a:rPr sz="1350">
                <a:solidFill>
                  <a:srgbClr val="264366"/>
                </a:solidFill>
                <a:latin typeface="Muli"/>
                <a:ea typeface="+mn-ea"/>
                <a:cs typeface="Muli"/>
              </a:rPr>
              <a:t>Use your Benefits Card to pay for eligible expenses directly from your HSA. Visit </a:t>
            </a:r>
            <a:r>
              <a:rPr sz="1350">
                <a:solidFill>
                  <a:srgbClr val="264366"/>
                </a:solidFill>
                <a:latin typeface="Muli"/>
                <a:ea typeface="+mn-ea"/>
                <a:cs typeface="Muli"/>
                <a:hlinkClick r:id="rId7"/>
              </a:rPr>
              <a:t>ebcflex.com/WheretoShop</a:t>
            </a:r>
            <a:r>
              <a:rPr sz="1350">
                <a:solidFill>
                  <a:srgbClr val="264366"/>
                </a:solidFill>
                <a:latin typeface="Muli"/>
                <a:ea typeface="+mn-ea"/>
                <a:cs typeface="Muli"/>
              </a:rPr>
              <a:t> to learn more.</a:t>
            </a:r>
          </a:p>
        </p:txBody>
      </p:sp>
      <p:sp>
        <p:nvSpPr>
          <p:cNvPr id="23" name="Rectangle 22"/>
          <p:cNvSpPr/>
          <p:nvPr/>
        </p:nvSpPr>
        <p:spPr>
          <a:xfrm>
            <a:off x="131632" y="7019925"/>
            <a:ext cx="2563943" cy="228600"/>
          </a:xfrm>
          <a:prstGeom prst="rect">
            <a:avLst/>
          </a:prstGeom>
        </p:spPr>
        <p:txBody>
          <a:bodyPr spcFirstLastPara="0" lIns="95250" tIns="47625" rIns="95250" bIns="0" anchor="t"/>
          <a:lstStyle/>
          <a:p>
            <a:pPr algn="l" hangingPunct="0">
              <a:lnSpc>
                <a:spcPct val="100000"/>
              </a:lnSpc>
            </a:pPr>
            <a:r>
              <a:rPr sz="900">
                <a:solidFill>
                  <a:srgbClr val="158701"/>
                </a:solidFill>
                <a:latin typeface="Muli"/>
                <a:ea typeface="+mn-ea"/>
                <a:cs typeface="Muli"/>
              </a:rPr>
              <a:t>© Employee Benefits Corporation</a:t>
            </a:r>
          </a:p>
        </p:txBody>
      </p:sp>
      <p:pic>
        <p:nvPicPr>
          <p:cNvPr id="24" name="App Store Badge">
            <a:hlinkClick r:id="rId8"/>
          </p:cNvPr>
          <p:cNvPicPr/>
          <p:nvPr/>
        </p:nvPicPr>
        <p:blipFill rotWithShape="1">
          <a:blip r:embed="rId9"/>
          <a:stretch>
            <a:fillRect/>
          </a:stretch>
        </p:blipFill>
        <p:spPr>
          <a:xfrm>
            <a:off x="9677127" y="6441312"/>
            <a:ext cx="1165861" cy="390525"/>
          </a:xfrm>
          <a:prstGeom prst="rect">
            <a:avLst/>
          </a:prstGeom>
        </p:spPr>
      </p:pic>
      <p:pic>
        <p:nvPicPr>
          <p:cNvPr id="25" name="Google Play Badge"/>
          <p:cNvPicPr/>
          <p:nvPr/>
        </p:nvPicPr>
        <p:blipFill rotWithShape="1">
          <a:blip r:embed="rId10"/>
          <a:stretch>
            <a:fillRect/>
          </a:stretch>
        </p:blipFill>
        <p:spPr>
          <a:xfrm>
            <a:off x="11031483" y="6441312"/>
            <a:ext cx="1320449" cy="390525"/>
          </a:xfrm>
          <a:prstGeom prst="rect">
            <a:avLst/>
          </a:prstGeom>
        </p:spPr>
      </p:pic>
      <p:sp>
        <p:nvSpPr>
          <p:cNvPr id="26" name="Rectangle 25"/>
          <p:cNvSpPr/>
          <p:nvPr/>
        </p:nvSpPr>
        <p:spPr>
          <a:xfrm>
            <a:off x="8412718" y="6968527"/>
            <a:ext cx="3939215" cy="276225"/>
          </a:xfrm>
          <a:prstGeom prst="rect">
            <a:avLst/>
          </a:prstGeom>
        </p:spPr>
        <p:txBody>
          <a:bodyPr spcFirstLastPara="0" lIns="0" tIns="0" rIns="0" bIns="0" anchor="t"/>
          <a:lstStyle/>
          <a:p>
            <a:pPr algn="r" hangingPunct="0">
              <a:lnSpc>
                <a:spcPct val="100000"/>
              </a:lnSpc>
            </a:pPr>
            <a:r>
              <a:rPr sz="900">
                <a:solidFill>
                  <a:srgbClr val="333333"/>
                </a:solidFill>
                <a:latin typeface="Muli"/>
                <a:ea typeface="+mn-ea"/>
                <a:cs typeface="Muli"/>
              </a:rPr>
              <a:t>Apple® and App Store® are registered trademarks of Apple Inc.</a:t>
            </a:r>
          </a:p>
          <a:p>
            <a:pPr algn="r" hangingPunct="0">
              <a:lnSpc>
                <a:spcPct val="100000"/>
              </a:lnSpc>
            </a:pPr>
            <a:r>
              <a:rPr sz="900">
                <a:solidFill>
                  <a:srgbClr val="333333"/>
                </a:solidFill>
                <a:latin typeface="Muli"/>
                <a:ea typeface="+mn-ea"/>
                <a:cs typeface="Muli"/>
              </a:rPr>
              <a:t>Google Play is a trademark of Google LLC.</a:t>
            </a:r>
          </a:p>
        </p:txBody>
      </p:sp>
      <p:pic>
        <p:nvPicPr>
          <p:cNvPr id="30" name="Picture 29">
            <a:extLst>
              <a:ext uri="{FF2B5EF4-FFF2-40B4-BE49-F238E27FC236}">
                <a16:creationId xmlns:a16="http://schemas.microsoft.com/office/drawing/2014/main" id="{E52AF48F-13A6-4597-586E-B0A9D4C4CB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3011150" cy="731520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12"/>
        <p:cNvGrpSpPr/>
        <p:nvPr/>
      </p:nvGrpSpPr>
      <p:grpSpPr>
        <a:xfrm>
          <a:off x="0" y="0"/>
          <a:ext cx="0" cy="0"/>
          <a:chOff x="0" y="0"/>
          <a:chExt cx="0" cy="0"/>
        </a:xfrm>
      </p:grpSpPr>
      <p:pic>
        <p:nvPicPr>
          <p:cNvPr id="2" name="Jud Mackrill"/>
          <p:cNvPicPr/>
          <p:nvPr/>
        </p:nvPicPr>
        <p:blipFill rotWithShape="1">
          <a:blip r:embed="rId2"/>
          <a:stretch>
            <a:fillRect/>
          </a:stretch>
        </p:blipFill>
        <p:spPr>
          <a:xfrm>
            <a:off x="8248650" y="0"/>
            <a:ext cx="4762500" cy="7315200"/>
          </a:xfrm>
          <a:prstGeom prst="rect">
            <a:avLst/>
          </a:prstGeom>
        </p:spPr>
      </p:pic>
      <p:pic>
        <p:nvPicPr>
          <p:cNvPr id="3" name="Shape-1 copy 1"/>
          <p:cNvPicPr>
            <a:picLocks noChangeAspect="1"/>
          </p:cNvPicPr>
          <p:nvPr/>
        </p:nvPicPr>
        <p:blipFill>
          <a:blip r:embed="rId3"/>
          <a:stretch>
            <a:fillRect/>
          </a:stretch>
        </p:blipFill>
        <p:spPr>
          <a:xfrm>
            <a:off x="8248650" y="828675"/>
            <a:ext cx="793105" cy="790575"/>
          </a:xfrm>
          <a:prstGeom prst="rect">
            <a:avLst/>
          </a:prstGeom>
        </p:spPr>
      </p:pic>
      <p:pic>
        <p:nvPicPr>
          <p:cNvPr id="4" name="ArrowOutline5"/>
          <p:cNvPicPr>
            <a:picLocks noChangeAspect="1"/>
          </p:cNvPicPr>
          <p:nvPr/>
        </p:nvPicPr>
        <p:blipFill>
          <a:blip r:embed="rId4"/>
          <a:stretch>
            <a:fillRect/>
          </a:stretch>
        </p:blipFill>
        <p:spPr>
          <a:xfrm flipH="1">
            <a:off x="8427319" y="1057275"/>
            <a:ext cx="447935" cy="340430"/>
          </a:xfrm>
          <a:prstGeom prst="rect">
            <a:avLst/>
          </a:prstGeom>
        </p:spPr>
      </p:pic>
      <p:sp>
        <p:nvSpPr>
          <p:cNvPr id="5" name="Body text"/>
          <p:cNvSpPr/>
          <p:nvPr/>
        </p:nvSpPr>
        <p:spPr>
          <a:xfrm>
            <a:off x="1190625" y="790575"/>
            <a:ext cx="6746699" cy="457200"/>
          </a:xfrm>
          <a:prstGeom prst="rect">
            <a:avLst/>
          </a:prstGeom>
        </p:spPr>
        <p:txBody>
          <a:bodyPr spcFirstLastPara="0" lIns="0" tIns="0" rIns="0" bIns="0" anchor="t"/>
          <a:lstStyle/>
          <a:p>
            <a:pPr algn="r" hangingPunct="0">
              <a:lnSpc>
                <a:spcPct val="100000"/>
              </a:lnSpc>
            </a:pPr>
            <a:r>
              <a:rPr sz="3000" b="1" cap="all">
                <a:solidFill>
                  <a:srgbClr val="264366"/>
                </a:solidFill>
                <a:latin typeface="Montserrat"/>
                <a:ea typeface="+mn-ea"/>
                <a:cs typeface="Montserrat"/>
              </a:rPr>
              <a:t>ACCOUNT Consolidation</a:t>
            </a:r>
          </a:p>
        </p:txBody>
      </p:sp>
      <p:sp>
        <p:nvSpPr>
          <p:cNvPr id="6" name="Body text copy"/>
          <p:cNvSpPr/>
          <p:nvPr/>
        </p:nvSpPr>
        <p:spPr>
          <a:xfrm>
            <a:off x="894940" y="1381125"/>
            <a:ext cx="7038395" cy="571500"/>
          </a:xfrm>
          <a:prstGeom prst="rect">
            <a:avLst/>
          </a:prstGeom>
        </p:spPr>
        <p:txBody>
          <a:bodyPr spcFirstLastPara="0" lIns="0" tIns="0" rIns="0" bIns="0" anchor="t"/>
          <a:lstStyle/>
          <a:p>
            <a:pPr algn="r" hangingPunct="0">
              <a:lnSpc>
                <a:spcPct val="125000"/>
              </a:lnSpc>
            </a:pPr>
            <a:r>
              <a:rPr sz="1500" cap="all" spc="150">
                <a:solidFill>
                  <a:srgbClr val="264366"/>
                </a:solidFill>
                <a:latin typeface="Muli"/>
                <a:ea typeface="+mn-ea"/>
                <a:cs typeface="Muli"/>
              </a:rPr>
              <a:t>TAKE THE STEPS OUTLINED BY YOUR PREVIOUS CUSTODIAN TO CONSENT TO TRANSFER YOUR FUNDS</a:t>
            </a:r>
          </a:p>
        </p:txBody>
      </p:sp>
      <p:sp>
        <p:nvSpPr>
          <p:cNvPr id="7" name="Body text copy"/>
          <p:cNvSpPr/>
          <p:nvPr/>
        </p:nvSpPr>
        <p:spPr>
          <a:xfrm>
            <a:off x="894940" y="2552700"/>
            <a:ext cx="1126331" cy="571500"/>
          </a:xfrm>
          <a:prstGeom prst="rect">
            <a:avLst/>
          </a:prstGeom>
        </p:spPr>
        <p:txBody>
          <a:bodyPr spcFirstLastPara="0" lIns="95250" tIns="0" rIns="95250" bIns="0" anchor="t"/>
          <a:lstStyle/>
          <a:p>
            <a:pPr algn="l" hangingPunct="0">
              <a:lnSpc>
                <a:spcPct val="125000"/>
              </a:lnSpc>
            </a:pPr>
            <a:r>
              <a:rPr sz="3000" b="1">
                <a:solidFill>
                  <a:srgbClr val="158701"/>
                </a:solidFill>
                <a:latin typeface="Montserrat"/>
                <a:ea typeface="+mn-ea"/>
                <a:cs typeface="Montserrat"/>
              </a:rPr>
              <a:t>01.</a:t>
            </a:r>
          </a:p>
        </p:txBody>
      </p:sp>
      <p:sp>
        <p:nvSpPr>
          <p:cNvPr id="8" name="Body text copy"/>
          <p:cNvSpPr/>
          <p:nvPr/>
        </p:nvSpPr>
        <p:spPr>
          <a:xfrm>
            <a:off x="894940" y="4743450"/>
            <a:ext cx="1126331" cy="571500"/>
          </a:xfrm>
          <a:prstGeom prst="rect">
            <a:avLst/>
          </a:prstGeom>
        </p:spPr>
        <p:txBody>
          <a:bodyPr spcFirstLastPara="0" lIns="95250" tIns="0" rIns="95250" bIns="0" anchor="t"/>
          <a:lstStyle/>
          <a:p>
            <a:pPr algn="l" hangingPunct="0">
              <a:lnSpc>
                <a:spcPct val="125000"/>
              </a:lnSpc>
            </a:pPr>
            <a:r>
              <a:rPr sz="3000" b="1">
                <a:solidFill>
                  <a:srgbClr val="158701"/>
                </a:solidFill>
                <a:latin typeface="Montserrat"/>
                <a:ea typeface="+mn-ea"/>
                <a:cs typeface="Montserrat"/>
              </a:rPr>
              <a:t>03.</a:t>
            </a:r>
          </a:p>
        </p:txBody>
      </p:sp>
      <p:sp>
        <p:nvSpPr>
          <p:cNvPr id="9" name="Body text copy"/>
          <p:cNvSpPr/>
          <p:nvPr/>
        </p:nvSpPr>
        <p:spPr>
          <a:xfrm>
            <a:off x="894940" y="5591175"/>
            <a:ext cx="2555146" cy="1543050"/>
          </a:xfrm>
          <a:prstGeom prst="rect">
            <a:avLst/>
          </a:prstGeom>
        </p:spPr>
        <p:txBody>
          <a:bodyPr spcFirstLastPara="0" lIns="0" tIns="0" rIns="0" bIns="0" anchor="t"/>
          <a:lstStyle/>
          <a:p>
            <a:pPr algn="l" hangingPunct="0">
              <a:lnSpc>
                <a:spcPct val="125000"/>
              </a:lnSpc>
            </a:pPr>
            <a:r>
              <a:rPr sz="1350" b="1">
                <a:solidFill>
                  <a:srgbClr val="264366"/>
                </a:solidFill>
                <a:latin typeface="Muli"/>
                <a:ea typeface="+mn-ea"/>
                <a:cs typeface="Muli"/>
              </a:rPr>
              <a:t>NO EXTRA FEES</a:t>
            </a:r>
          </a:p>
          <a:p>
            <a:pPr algn="l" hangingPunct="0">
              <a:lnSpc>
                <a:spcPct val="125000"/>
              </a:lnSpc>
            </a:pPr>
            <a:r>
              <a:rPr sz="1350">
                <a:solidFill>
                  <a:srgbClr val="264366"/>
                </a:solidFill>
                <a:latin typeface="Muli"/>
                <a:ea typeface="+mn-ea"/>
                <a:cs typeface="Muli"/>
              </a:rPr>
              <a:t>Consolidating HSAs reduces any unnecessary monthly administration fees often charged by individual HSAs.</a:t>
            </a:r>
          </a:p>
          <a:p>
            <a:pPr algn="l" hangingPunct="0">
              <a:lnSpc>
                <a:spcPct val="125000"/>
              </a:lnSpc>
            </a:pPr>
            <a:endParaRPr sz="1350">
              <a:solidFill>
                <a:srgbClr val="264366"/>
              </a:solidFill>
              <a:latin typeface="Muli"/>
              <a:ea typeface="+mn-ea"/>
              <a:cs typeface="Muli"/>
            </a:endParaRPr>
          </a:p>
        </p:txBody>
      </p:sp>
      <p:pic>
        <p:nvPicPr>
          <p:cNvPr id="10" name="customLine"/>
          <p:cNvPicPr/>
          <p:nvPr/>
        </p:nvPicPr>
        <p:blipFill rotWithShape="1">
          <a:blip r:embed="rId5"/>
          <a:stretch>
            <a:fillRect/>
          </a:stretch>
        </p:blipFill>
        <p:spPr>
          <a:xfrm>
            <a:off x="714375" y="5357813"/>
            <a:ext cx="2851993" cy="190500"/>
          </a:xfrm>
          <a:prstGeom prst="rect">
            <a:avLst/>
          </a:prstGeom>
        </p:spPr>
      </p:pic>
      <p:sp>
        <p:nvSpPr>
          <p:cNvPr id="11" name="Body text copy"/>
          <p:cNvSpPr/>
          <p:nvPr/>
        </p:nvSpPr>
        <p:spPr>
          <a:xfrm>
            <a:off x="894940" y="3367088"/>
            <a:ext cx="2555146" cy="1028700"/>
          </a:xfrm>
          <a:prstGeom prst="rect">
            <a:avLst/>
          </a:prstGeom>
        </p:spPr>
        <p:txBody>
          <a:bodyPr spcFirstLastPara="0" lIns="0" tIns="0" rIns="0" bIns="0" anchor="t"/>
          <a:lstStyle/>
          <a:p>
            <a:pPr algn="l" hangingPunct="0">
              <a:lnSpc>
                <a:spcPct val="125000"/>
              </a:lnSpc>
            </a:pPr>
            <a:r>
              <a:rPr sz="1350" b="1">
                <a:solidFill>
                  <a:srgbClr val="264366"/>
                </a:solidFill>
                <a:latin typeface="Muli"/>
                <a:ea typeface="+mn-ea"/>
                <a:cs typeface="Muli"/>
              </a:rPr>
              <a:t>EASY MANAGEMENT</a:t>
            </a:r>
          </a:p>
          <a:p>
            <a:pPr algn="l" hangingPunct="0">
              <a:lnSpc>
                <a:spcPct val="125000"/>
              </a:lnSpc>
            </a:pPr>
            <a:r>
              <a:rPr sz="1350">
                <a:solidFill>
                  <a:srgbClr val="264366"/>
                </a:solidFill>
                <a:latin typeface="Muli"/>
                <a:ea typeface="+mn-ea"/>
                <a:cs typeface="Muli"/>
              </a:rPr>
              <a:t>Manage one account and one debit card and reduce the number of tax-forms.</a:t>
            </a:r>
          </a:p>
        </p:txBody>
      </p:sp>
      <p:pic>
        <p:nvPicPr>
          <p:cNvPr id="12" name="customLine"/>
          <p:cNvPicPr/>
          <p:nvPr/>
        </p:nvPicPr>
        <p:blipFill rotWithShape="1">
          <a:blip r:embed="rId5"/>
          <a:stretch>
            <a:fillRect/>
          </a:stretch>
        </p:blipFill>
        <p:spPr>
          <a:xfrm>
            <a:off x="790575" y="3133725"/>
            <a:ext cx="2851993" cy="190500"/>
          </a:xfrm>
          <a:prstGeom prst="rect">
            <a:avLst/>
          </a:prstGeom>
        </p:spPr>
      </p:pic>
      <p:sp>
        <p:nvSpPr>
          <p:cNvPr id="13" name="Body text copy"/>
          <p:cNvSpPr/>
          <p:nvPr/>
        </p:nvSpPr>
        <p:spPr>
          <a:xfrm>
            <a:off x="4685085" y="2552700"/>
            <a:ext cx="1126331" cy="571500"/>
          </a:xfrm>
          <a:prstGeom prst="rect">
            <a:avLst/>
          </a:prstGeom>
        </p:spPr>
        <p:txBody>
          <a:bodyPr spcFirstLastPara="0" lIns="95250" tIns="0" rIns="95250" bIns="0" anchor="t"/>
          <a:lstStyle/>
          <a:p>
            <a:pPr algn="l" hangingPunct="0">
              <a:lnSpc>
                <a:spcPct val="125000"/>
              </a:lnSpc>
            </a:pPr>
            <a:r>
              <a:rPr sz="3000" b="1">
                <a:solidFill>
                  <a:srgbClr val="158701"/>
                </a:solidFill>
                <a:latin typeface="Montserrat"/>
                <a:ea typeface="+mn-ea"/>
                <a:cs typeface="Montserrat"/>
              </a:rPr>
              <a:t>02.</a:t>
            </a:r>
          </a:p>
        </p:txBody>
      </p:sp>
      <p:sp>
        <p:nvSpPr>
          <p:cNvPr id="14" name="Body text copy"/>
          <p:cNvSpPr/>
          <p:nvPr/>
        </p:nvSpPr>
        <p:spPr>
          <a:xfrm>
            <a:off x="4684717" y="4743450"/>
            <a:ext cx="1126331" cy="571500"/>
          </a:xfrm>
          <a:prstGeom prst="rect">
            <a:avLst/>
          </a:prstGeom>
        </p:spPr>
        <p:txBody>
          <a:bodyPr spcFirstLastPara="0" lIns="95250" tIns="0" rIns="95250" bIns="0" anchor="t"/>
          <a:lstStyle/>
          <a:p>
            <a:pPr algn="l" hangingPunct="0">
              <a:lnSpc>
                <a:spcPct val="125000"/>
              </a:lnSpc>
            </a:pPr>
            <a:r>
              <a:rPr sz="3000" b="1">
                <a:solidFill>
                  <a:srgbClr val="158701"/>
                </a:solidFill>
                <a:latin typeface="Montserrat"/>
                <a:ea typeface="+mn-ea"/>
                <a:cs typeface="Montserrat"/>
              </a:rPr>
              <a:t>04.</a:t>
            </a:r>
          </a:p>
        </p:txBody>
      </p:sp>
      <p:sp>
        <p:nvSpPr>
          <p:cNvPr id="15" name="Body text copy"/>
          <p:cNvSpPr/>
          <p:nvPr/>
        </p:nvSpPr>
        <p:spPr>
          <a:xfrm>
            <a:off x="4684717" y="5591175"/>
            <a:ext cx="2555146" cy="1028700"/>
          </a:xfrm>
          <a:prstGeom prst="rect">
            <a:avLst/>
          </a:prstGeom>
        </p:spPr>
        <p:txBody>
          <a:bodyPr spcFirstLastPara="0" lIns="0" tIns="0" rIns="0" bIns="0" anchor="t"/>
          <a:lstStyle/>
          <a:p>
            <a:pPr algn="l" hangingPunct="0">
              <a:lnSpc>
                <a:spcPct val="125000"/>
              </a:lnSpc>
            </a:pPr>
            <a:r>
              <a:rPr sz="1350" b="1">
                <a:solidFill>
                  <a:srgbClr val="264366"/>
                </a:solidFill>
                <a:latin typeface="Muli"/>
                <a:ea typeface="+mn-ea"/>
                <a:cs typeface="Muli"/>
              </a:rPr>
              <a:t>MAXIMIZE INVESTMENTS</a:t>
            </a:r>
          </a:p>
          <a:p>
            <a:pPr algn="l" hangingPunct="0">
              <a:lnSpc>
                <a:spcPct val="125000"/>
              </a:lnSpc>
            </a:pPr>
            <a:r>
              <a:rPr sz="1350">
                <a:solidFill>
                  <a:srgbClr val="264366"/>
                </a:solidFill>
                <a:latin typeface="Muli"/>
                <a:ea typeface="+mn-ea"/>
                <a:cs typeface="Muli"/>
              </a:rPr>
              <a:t>Consolidating HSA funds helps participants reach investment balance requirements quicker. </a:t>
            </a:r>
          </a:p>
        </p:txBody>
      </p:sp>
      <p:pic>
        <p:nvPicPr>
          <p:cNvPr id="16" name="customLine"/>
          <p:cNvPicPr/>
          <p:nvPr/>
        </p:nvPicPr>
        <p:blipFill rotWithShape="1">
          <a:blip r:embed="rId5"/>
          <a:stretch>
            <a:fillRect/>
          </a:stretch>
        </p:blipFill>
        <p:spPr>
          <a:xfrm>
            <a:off x="4501306" y="5357813"/>
            <a:ext cx="2851993" cy="190500"/>
          </a:xfrm>
          <a:prstGeom prst="rect">
            <a:avLst/>
          </a:prstGeom>
        </p:spPr>
      </p:pic>
      <p:sp>
        <p:nvSpPr>
          <p:cNvPr id="17" name="Body text copy"/>
          <p:cNvSpPr/>
          <p:nvPr/>
        </p:nvSpPr>
        <p:spPr>
          <a:xfrm>
            <a:off x="4760917" y="3367088"/>
            <a:ext cx="2555146" cy="1285875"/>
          </a:xfrm>
          <a:prstGeom prst="rect">
            <a:avLst/>
          </a:prstGeom>
        </p:spPr>
        <p:txBody>
          <a:bodyPr spcFirstLastPara="0" lIns="0" tIns="0" rIns="0" bIns="0" anchor="t"/>
          <a:lstStyle/>
          <a:p>
            <a:pPr algn="l" hangingPunct="0">
              <a:lnSpc>
                <a:spcPct val="125000"/>
              </a:lnSpc>
            </a:pPr>
            <a:r>
              <a:rPr sz="1350" b="1">
                <a:solidFill>
                  <a:srgbClr val="264366"/>
                </a:solidFill>
                <a:latin typeface="Muli"/>
                <a:ea typeface="+mn-ea"/>
                <a:cs typeface="Muli"/>
              </a:rPr>
              <a:t>MAXIMIZE EARNED INTEREST</a:t>
            </a:r>
          </a:p>
          <a:p>
            <a:pPr algn="l" hangingPunct="0">
              <a:lnSpc>
                <a:spcPct val="125000"/>
              </a:lnSpc>
            </a:pPr>
            <a:r>
              <a:rPr sz="1350">
                <a:solidFill>
                  <a:srgbClr val="264366"/>
                </a:solidFill>
                <a:latin typeface="Muli"/>
                <a:ea typeface="+mn-ea"/>
                <a:cs typeface="Muli"/>
              </a:rPr>
              <a:t>Earn more tax-free interest by consolidating account balances and using EBC's high-yield interest option.</a:t>
            </a:r>
          </a:p>
        </p:txBody>
      </p:sp>
      <p:pic>
        <p:nvPicPr>
          <p:cNvPr id="18" name="customLine"/>
          <p:cNvPicPr/>
          <p:nvPr/>
        </p:nvPicPr>
        <p:blipFill rotWithShape="1">
          <a:blip r:embed="rId5"/>
          <a:stretch>
            <a:fillRect/>
          </a:stretch>
        </p:blipFill>
        <p:spPr>
          <a:xfrm>
            <a:off x="4577506" y="3133725"/>
            <a:ext cx="2851993" cy="190500"/>
          </a:xfrm>
          <a:prstGeom prst="rect">
            <a:avLst/>
          </a:prstGeom>
        </p:spPr>
      </p:pic>
      <p:sp>
        <p:nvSpPr>
          <p:cNvPr id="19" name="Rectangle 18"/>
          <p:cNvSpPr/>
          <p:nvPr/>
        </p:nvSpPr>
        <p:spPr>
          <a:xfrm>
            <a:off x="9677400" y="6800850"/>
            <a:ext cx="2816225" cy="400050"/>
          </a:xfrm>
          <a:prstGeom prst="rect">
            <a:avLst/>
          </a:prstGeom>
        </p:spPr>
        <p:txBody>
          <a:bodyPr spcFirstLastPara="0" lIns="95250" tIns="95250" rIns="95250" bIns="0" anchor="t"/>
          <a:lstStyle/>
          <a:p>
            <a:pPr algn="l" hangingPunct="0">
              <a:lnSpc>
                <a:spcPct val="100000"/>
              </a:lnSpc>
            </a:pPr>
            <a:r>
              <a:rPr sz="1350">
                <a:solidFill>
                  <a:srgbClr val="999999"/>
                </a:solidFill>
                <a:latin typeface="Arial"/>
                <a:ea typeface="+mn-ea"/>
                <a:cs typeface="Arial"/>
              </a:rPr>
              <a:t>© Employee Benefits Corporation</a:t>
            </a:r>
          </a:p>
        </p:txBody>
      </p:sp>
    </p:spTree>
    <p:extLst>
      <p:ext uri="{BB962C8B-B14F-4D97-AF65-F5344CB8AC3E}">
        <p14:creationId xmlns:p14="http://schemas.microsoft.com/office/powerpoint/2010/main" val="3930024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1"/>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8075303" y="-3676"/>
            <a:ext cx="4931192" cy="7417514"/>
          </a:xfrm>
          <a:prstGeom prst="rect">
            <a:avLst/>
          </a:prstGeom>
        </p:spPr>
      </p:pic>
      <p:pic>
        <p:nvPicPr>
          <p:cNvPr id="3" name="Triangle-15"/>
          <p:cNvPicPr>
            <a:picLocks noChangeAspect="1"/>
          </p:cNvPicPr>
          <p:nvPr/>
        </p:nvPicPr>
        <p:blipFill>
          <a:blip r:embed="rId3"/>
          <a:stretch>
            <a:fillRect/>
          </a:stretch>
        </p:blipFill>
        <p:spPr>
          <a:xfrm rot="5400000">
            <a:off x="4455803" y="3301499"/>
            <a:ext cx="8308976" cy="1229728"/>
          </a:xfrm>
          <a:prstGeom prst="rect">
            <a:avLst/>
          </a:prstGeom>
        </p:spPr>
      </p:pic>
      <p:sp>
        <p:nvSpPr>
          <p:cNvPr id="4" name="Body text copy"/>
          <p:cNvSpPr/>
          <p:nvPr/>
        </p:nvSpPr>
        <p:spPr>
          <a:xfrm>
            <a:off x="9199253" y="1005974"/>
            <a:ext cx="2914026" cy="1009650"/>
          </a:xfrm>
          <a:prstGeom prst="rect">
            <a:avLst/>
          </a:prstGeom>
        </p:spPr>
        <p:txBody>
          <a:bodyPr spcFirstLastPara="0" lIns="95250" tIns="47625" rIns="95250" bIns="0" anchor="t"/>
          <a:lstStyle/>
          <a:p>
            <a:pPr algn="r" hangingPunct="0">
              <a:lnSpc>
                <a:spcPct val="100000"/>
              </a:lnSpc>
            </a:pPr>
            <a:r>
              <a:rPr sz="3000" b="1">
                <a:solidFill>
                  <a:srgbClr val="FFFFFF"/>
                </a:solidFill>
                <a:latin typeface="Montserrat"/>
                <a:ea typeface="+mn-ea"/>
                <a:cs typeface="Montserrat"/>
              </a:rPr>
              <a:t>GETTING</a:t>
            </a:r>
          </a:p>
          <a:p>
            <a:pPr algn="r" hangingPunct="0">
              <a:lnSpc>
                <a:spcPct val="100000"/>
              </a:lnSpc>
            </a:pPr>
            <a:r>
              <a:rPr sz="3000" b="1">
                <a:solidFill>
                  <a:srgbClr val="FFFFFF"/>
                </a:solidFill>
                <a:latin typeface="Montserrat"/>
                <a:ea typeface="+mn-ea"/>
                <a:cs typeface="Montserrat"/>
              </a:rPr>
              <a:t>HELP</a:t>
            </a:r>
          </a:p>
        </p:txBody>
      </p:sp>
      <p:sp>
        <p:nvSpPr>
          <p:cNvPr id="5" name="Body text copy"/>
          <p:cNvSpPr/>
          <p:nvPr/>
        </p:nvSpPr>
        <p:spPr>
          <a:xfrm>
            <a:off x="1895683" y="1120274"/>
            <a:ext cx="4978631" cy="685800"/>
          </a:xfrm>
          <a:prstGeom prst="rect">
            <a:avLst/>
          </a:prstGeom>
        </p:spPr>
        <p:txBody>
          <a:bodyPr spcFirstLastPara="0" lIns="0" tIns="0" rIns="0" bIns="0" anchor="t"/>
          <a:lstStyle/>
          <a:p>
            <a:pPr algn="l" hangingPunct="0">
              <a:lnSpc>
                <a:spcPct val="125000"/>
              </a:lnSpc>
            </a:pPr>
            <a:r>
              <a:rPr sz="1800">
                <a:solidFill>
                  <a:srgbClr val="264366"/>
                </a:solidFill>
                <a:latin typeface="Muli"/>
                <a:ea typeface="+mn-ea"/>
                <a:cs typeface="Muli"/>
              </a:rPr>
              <a:t>Access resources online or </a:t>
            </a:r>
          </a:p>
          <a:p>
            <a:pPr algn="l" hangingPunct="0">
              <a:lnSpc>
                <a:spcPct val="125000"/>
              </a:lnSpc>
            </a:pPr>
            <a:r>
              <a:rPr sz="1800">
                <a:solidFill>
                  <a:srgbClr val="264366"/>
                </a:solidFill>
                <a:latin typeface="Muli"/>
                <a:ea typeface="+mn-ea"/>
                <a:cs typeface="Muli"/>
              </a:rPr>
              <a:t>contact Participant Services for assistance.</a:t>
            </a:r>
          </a:p>
        </p:txBody>
      </p:sp>
      <p:sp>
        <p:nvSpPr>
          <p:cNvPr id="6" name="Body text copy"/>
          <p:cNvSpPr/>
          <p:nvPr/>
        </p:nvSpPr>
        <p:spPr>
          <a:xfrm>
            <a:off x="2669987" y="2120399"/>
            <a:ext cx="2667000" cy="428625"/>
          </a:xfrm>
          <a:prstGeom prst="rect">
            <a:avLst/>
          </a:prstGeom>
        </p:spPr>
        <p:txBody>
          <a:bodyPr spcFirstLastPara="0" lIns="0" tIns="0" rIns="0" bIns="0" anchor="t"/>
          <a:lstStyle/>
          <a:p>
            <a:pPr algn="l" hangingPunct="0">
              <a:lnSpc>
                <a:spcPct val="125000"/>
              </a:lnSpc>
            </a:pPr>
            <a:r>
              <a:rPr sz="2250" b="1">
                <a:solidFill>
                  <a:srgbClr val="264366"/>
                </a:solidFill>
                <a:latin typeface="Montserrat"/>
                <a:ea typeface="+mn-ea"/>
                <a:cs typeface="Montserrat"/>
              </a:rPr>
              <a:t>Online</a:t>
            </a:r>
          </a:p>
        </p:txBody>
      </p:sp>
      <p:pic>
        <p:nvPicPr>
          <p:cNvPr id="7" name="AppliancesOutline15"/>
          <p:cNvPicPr>
            <a:picLocks noChangeAspect="1"/>
          </p:cNvPicPr>
          <p:nvPr/>
        </p:nvPicPr>
        <p:blipFill>
          <a:blip r:embed="rId4"/>
          <a:stretch>
            <a:fillRect/>
          </a:stretch>
        </p:blipFill>
        <p:spPr>
          <a:xfrm>
            <a:off x="1884052" y="2196599"/>
            <a:ext cx="494253" cy="410230"/>
          </a:xfrm>
          <a:prstGeom prst="rect">
            <a:avLst/>
          </a:prstGeom>
        </p:spPr>
      </p:pic>
      <p:sp>
        <p:nvSpPr>
          <p:cNvPr id="8" name="Body text copy"/>
          <p:cNvSpPr/>
          <p:nvPr/>
        </p:nvSpPr>
        <p:spPr>
          <a:xfrm>
            <a:off x="2672473" y="2701424"/>
            <a:ext cx="2842502" cy="514350"/>
          </a:xfrm>
          <a:prstGeom prst="rect">
            <a:avLst/>
          </a:prstGeom>
        </p:spPr>
        <p:txBody>
          <a:bodyPr spcFirstLastPara="0" lIns="0" tIns="0" rIns="0" bIns="0" anchor="t"/>
          <a:lstStyle/>
          <a:p>
            <a:pPr algn="l" hangingPunct="0">
              <a:lnSpc>
                <a:spcPct val="125000"/>
              </a:lnSpc>
            </a:pPr>
            <a:r>
              <a:rPr sz="1350">
                <a:solidFill>
                  <a:srgbClr val="264366"/>
                </a:solidFill>
                <a:latin typeface="Muli"/>
                <a:ea typeface="+mn-ea"/>
                <a:cs typeface="Muli"/>
              </a:rPr>
              <a:t>Log in to your account 24/7 at www.ebcflex.com </a:t>
            </a:r>
          </a:p>
        </p:txBody>
      </p:sp>
      <p:sp>
        <p:nvSpPr>
          <p:cNvPr id="9" name="Body text copy"/>
          <p:cNvSpPr/>
          <p:nvPr/>
        </p:nvSpPr>
        <p:spPr>
          <a:xfrm>
            <a:off x="2669576" y="3491999"/>
            <a:ext cx="2667000" cy="428625"/>
          </a:xfrm>
          <a:prstGeom prst="rect">
            <a:avLst/>
          </a:prstGeom>
        </p:spPr>
        <p:txBody>
          <a:bodyPr spcFirstLastPara="0" lIns="0" tIns="0" rIns="0" bIns="0" anchor="t"/>
          <a:lstStyle/>
          <a:p>
            <a:pPr algn="l" hangingPunct="0">
              <a:lnSpc>
                <a:spcPct val="125000"/>
              </a:lnSpc>
            </a:pPr>
            <a:r>
              <a:rPr sz="2250" b="1">
                <a:solidFill>
                  <a:srgbClr val="264366"/>
                </a:solidFill>
                <a:latin typeface="Montserrat"/>
                <a:ea typeface="+mn-ea"/>
                <a:cs typeface="Montserrat"/>
              </a:rPr>
              <a:t>Email</a:t>
            </a:r>
          </a:p>
        </p:txBody>
      </p:sp>
      <p:pic>
        <p:nvPicPr>
          <p:cNvPr id="10" name="WebOutline85"/>
          <p:cNvPicPr>
            <a:picLocks noChangeAspect="1"/>
          </p:cNvPicPr>
          <p:nvPr/>
        </p:nvPicPr>
        <p:blipFill>
          <a:blip r:embed="rId5"/>
          <a:stretch>
            <a:fillRect/>
          </a:stretch>
        </p:blipFill>
        <p:spPr>
          <a:xfrm>
            <a:off x="1891215" y="3614759"/>
            <a:ext cx="479926" cy="350991"/>
          </a:xfrm>
          <a:prstGeom prst="rect">
            <a:avLst/>
          </a:prstGeom>
        </p:spPr>
      </p:pic>
      <p:sp>
        <p:nvSpPr>
          <p:cNvPr id="11" name="Body text copy"/>
          <p:cNvSpPr/>
          <p:nvPr/>
        </p:nvSpPr>
        <p:spPr>
          <a:xfrm>
            <a:off x="2672179" y="4063499"/>
            <a:ext cx="2667000" cy="257175"/>
          </a:xfrm>
          <a:prstGeom prst="rect">
            <a:avLst/>
          </a:prstGeom>
        </p:spPr>
        <p:txBody>
          <a:bodyPr spcFirstLastPara="0" lIns="0" tIns="0" rIns="0" bIns="0" anchor="t"/>
          <a:lstStyle/>
          <a:p>
            <a:pPr algn="l" hangingPunct="0">
              <a:lnSpc>
                <a:spcPct val="125000"/>
              </a:lnSpc>
            </a:pPr>
            <a:r>
              <a:rPr sz="1350">
                <a:solidFill>
                  <a:srgbClr val="264366"/>
                </a:solidFill>
                <a:latin typeface="Muli"/>
                <a:ea typeface="+mn-ea"/>
                <a:cs typeface="Muli"/>
              </a:rPr>
              <a:t>participantservices@ebcflex.com</a:t>
            </a:r>
          </a:p>
        </p:txBody>
      </p:sp>
      <p:sp>
        <p:nvSpPr>
          <p:cNvPr id="12" name="Body text copy"/>
          <p:cNvSpPr/>
          <p:nvPr/>
        </p:nvSpPr>
        <p:spPr>
          <a:xfrm>
            <a:off x="2676919" y="4825499"/>
            <a:ext cx="2667000" cy="428625"/>
          </a:xfrm>
          <a:prstGeom prst="rect">
            <a:avLst/>
          </a:prstGeom>
        </p:spPr>
        <p:txBody>
          <a:bodyPr spcFirstLastPara="0" lIns="0" tIns="0" rIns="0" bIns="0" anchor="t"/>
          <a:lstStyle/>
          <a:p>
            <a:pPr algn="l" hangingPunct="0">
              <a:lnSpc>
                <a:spcPct val="125000"/>
              </a:lnSpc>
            </a:pPr>
            <a:r>
              <a:rPr sz="2250" b="1">
                <a:solidFill>
                  <a:srgbClr val="264366"/>
                </a:solidFill>
                <a:latin typeface="Montserrat"/>
                <a:ea typeface="+mn-ea"/>
                <a:cs typeface="Montserrat"/>
              </a:rPr>
              <a:t>Phone</a:t>
            </a:r>
          </a:p>
        </p:txBody>
      </p:sp>
      <p:sp>
        <p:nvSpPr>
          <p:cNvPr id="13" name="Body text copy"/>
          <p:cNvSpPr/>
          <p:nvPr/>
        </p:nvSpPr>
        <p:spPr>
          <a:xfrm>
            <a:off x="2680082" y="5444624"/>
            <a:ext cx="2667000" cy="257175"/>
          </a:xfrm>
          <a:prstGeom prst="rect">
            <a:avLst/>
          </a:prstGeom>
        </p:spPr>
        <p:txBody>
          <a:bodyPr spcFirstLastPara="0" lIns="0" tIns="0" rIns="0" bIns="0" anchor="t"/>
          <a:lstStyle/>
          <a:p>
            <a:pPr algn="l" hangingPunct="0">
              <a:lnSpc>
                <a:spcPct val="125000"/>
              </a:lnSpc>
            </a:pPr>
            <a:r>
              <a:rPr sz="1350">
                <a:solidFill>
                  <a:srgbClr val="264366"/>
                </a:solidFill>
                <a:latin typeface="Muli"/>
                <a:ea typeface="+mn-ea"/>
                <a:cs typeface="Muli"/>
              </a:rPr>
              <a:t>(800) 346-2126</a:t>
            </a:r>
          </a:p>
        </p:txBody>
      </p:sp>
      <p:pic>
        <p:nvPicPr>
          <p:cNvPr id="14" name="WebOutline12"/>
          <p:cNvPicPr>
            <a:picLocks noChangeAspect="1"/>
          </p:cNvPicPr>
          <p:nvPr/>
        </p:nvPicPr>
        <p:blipFill>
          <a:blip r:embed="rId6"/>
          <a:stretch>
            <a:fillRect/>
          </a:stretch>
        </p:blipFill>
        <p:spPr>
          <a:xfrm>
            <a:off x="1927031" y="4987424"/>
            <a:ext cx="408296" cy="415459"/>
          </a:xfrm>
          <a:prstGeom prst="rect">
            <a:avLst/>
          </a:prstGeom>
        </p:spPr>
      </p:pic>
      <p:sp>
        <p:nvSpPr>
          <p:cNvPr id="15" name="Rectangle 14"/>
          <p:cNvSpPr/>
          <p:nvPr/>
        </p:nvSpPr>
        <p:spPr>
          <a:xfrm>
            <a:off x="9636779" y="2019300"/>
            <a:ext cx="2476500" cy="876300"/>
          </a:xfrm>
          <a:prstGeom prst="rect">
            <a:avLst/>
          </a:prstGeom>
        </p:spPr>
        <p:txBody>
          <a:bodyPr spcFirstLastPara="0" lIns="95250" tIns="95250" rIns="95250" bIns="0" anchor="t"/>
          <a:lstStyle/>
          <a:p>
            <a:pPr algn="r" hangingPunct="0">
              <a:lnSpc>
                <a:spcPct val="100000"/>
              </a:lnSpc>
            </a:pPr>
            <a:r>
              <a:rPr sz="1350">
                <a:solidFill>
                  <a:srgbClr val="FFFFFF"/>
                </a:solidFill>
                <a:latin typeface="Muli"/>
                <a:ea typeface="+mn-ea"/>
                <a:cs typeface="Muli"/>
              </a:rPr>
              <a:t>Monday through Friday</a:t>
            </a:r>
          </a:p>
          <a:p>
            <a:pPr algn="r" hangingPunct="0">
              <a:lnSpc>
                <a:spcPct val="100000"/>
              </a:lnSpc>
            </a:pPr>
            <a:r>
              <a:rPr sz="1350">
                <a:solidFill>
                  <a:srgbClr val="FFFFFF"/>
                </a:solidFill>
                <a:latin typeface="Muli"/>
                <a:ea typeface="+mn-ea"/>
                <a:cs typeface="Muli"/>
              </a:rPr>
              <a:t>7 a.m. to 7 p.m. Central Time</a:t>
            </a:r>
          </a:p>
        </p:txBody>
      </p:sp>
      <p:sp>
        <p:nvSpPr>
          <p:cNvPr id="16" name="Rectangle 15"/>
          <p:cNvSpPr/>
          <p:nvPr/>
        </p:nvSpPr>
        <p:spPr>
          <a:xfrm>
            <a:off x="8467725" y="6800850"/>
            <a:ext cx="4025900" cy="400050"/>
          </a:xfrm>
          <a:prstGeom prst="rect">
            <a:avLst/>
          </a:prstGeom>
        </p:spPr>
        <p:txBody>
          <a:bodyPr spcFirstLastPara="0" lIns="95250" tIns="95250" rIns="95250" bIns="0" anchor="t"/>
          <a:lstStyle/>
          <a:p>
            <a:pPr algn="l" hangingPunct="0">
              <a:lnSpc>
                <a:spcPct val="100000"/>
              </a:lnSpc>
            </a:pPr>
            <a:r>
              <a:rPr sz="1350">
                <a:solidFill>
                  <a:srgbClr val="999999"/>
                </a:solidFill>
                <a:latin typeface="Arial"/>
                <a:ea typeface="+mn-ea"/>
                <a:cs typeface="Arial"/>
              </a:rPr>
              <a:t>© Employee Benefits Corporation | P4-8110 0925</a:t>
            </a:r>
          </a:p>
        </p:txBody>
      </p:sp>
    </p:spTree>
    <p:extLst>
      <p:ext uri="{BB962C8B-B14F-4D97-AF65-F5344CB8AC3E}">
        <p14:creationId xmlns:p14="http://schemas.microsoft.com/office/powerpoint/2010/main" val="3930024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p:cNvGrpSpPr/>
        <p:nvPr/>
      </p:nvGrpSpPr>
      <p:grpSpPr>
        <a:xfrm>
          <a:off x="0" y="0"/>
          <a:ext cx="0" cy="0"/>
          <a:chOff x="0" y="0"/>
          <a:chExt cx="0" cy="0"/>
        </a:xfrm>
      </p:grpSpPr>
      <p:pic>
        <p:nvPicPr>
          <p:cNvPr id="2" name="Shape-1"/>
          <p:cNvPicPr>
            <a:picLocks noChangeAspect="1"/>
          </p:cNvPicPr>
          <p:nvPr/>
        </p:nvPicPr>
        <p:blipFill>
          <a:blip r:embed="rId2"/>
          <a:stretch>
            <a:fillRect/>
          </a:stretch>
        </p:blipFill>
        <p:spPr>
          <a:xfrm>
            <a:off x="-66468" y="3666976"/>
            <a:ext cx="6773230" cy="3689349"/>
          </a:xfrm>
          <a:prstGeom prst="rect">
            <a:avLst/>
          </a:prstGeom>
        </p:spPr>
      </p:pic>
      <p:sp>
        <p:nvSpPr>
          <p:cNvPr id="3" name="title"/>
          <p:cNvSpPr/>
          <p:nvPr/>
        </p:nvSpPr>
        <p:spPr>
          <a:xfrm>
            <a:off x="819357" y="4771876"/>
            <a:ext cx="5204880" cy="526221"/>
          </a:xfrm>
          <a:prstGeom prst="rect">
            <a:avLst/>
          </a:prstGeom>
        </p:spPr>
        <p:txBody>
          <a:bodyPr spcFirstLastPara="0" lIns="0" tIns="0" rIns="0" bIns="0" anchor="t"/>
          <a:lstStyle/>
          <a:p>
            <a:pPr algn="l" hangingPunct="0">
              <a:lnSpc>
                <a:spcPct val="91667"/>
              </a:lnSpc>
              <a:spcBef>
                <a:spcPct val="3333"/>
              </a:spcBef>
            </a:pPr>
            <a:r>
              <a:rPr sz="3767" b="1">
                <a:solidFill>
                  <a:srgbClr val="53C93B"/>
                </a:solidFill>
                <a:latin typeface="Montserrat"/>
                <a:ea typeface="+mn-ea"/>
                <a:cs typeface="Montserrat"/>
              </a:rPr>
              <a:t>What is a </a:t>
            </a:r>
          </a:p>
        </p:txBody>
      </p:sp>
      <p:sp>
        <p:nvSpPr>
          <p:cNvPr id="4" name="title copy"/>
          <p:cNvSpPr/>
          <p:nvPr/>
        </p:nvSpPr>
        <p:spPr>
          <a:xfrm>
            <a:off x="849957" y="1638151"/>
            <a:ext cx="4964515" cy="2057400"/>
          </a:xfrm>
          <a:prstGeom prst="rect">
            <a:avLst/>
          </a:prstGeom>
        </p:spPr>
        <p:txBody>
          <a:bodyPr spcFirstLastPara="0" lIns="0" tIns="0" rIns="0" bIns="0" anchor="t"/>
          <a:lstStyle/>
          <a:p>
            <a:pPr algn="l" hangingPunct="0">
              <a:lnSpc>
                <a:spcPct val="125000"/>
              </a:lnSpc>
            </a:pPr>
            <a:r>
              <a:rPr sz="1800">
                <a:solidFill>
                  <a:srgbClr val="264366"/>
                </a:solidFill>
                <a:latin typeface="Muli"/>
                <a:ea typeface="+mn-ea"/>
                <a:cs typeface="Muli"/>
              </a:rPr>
              <a:t>A savings account that lets you set aside money on a pre-tax basis to pay for qualified medical expenses. Employees and employers may both contribute funds to the account, and the </a:t>
            </a:r>
            <a:r>
              <a:rPr sz="1800" b="1">
                <a:solidFill>
                  <a:srgbClr val="264366"/>
                </a:solidFill>
                <a:latin typeface="Muli"/>
                <a:ea typeface="+mn-ea"/>
                <a:cs typeface="Muli"/>
              </a:rPr>
              <a:t>employee owns the account</a:t>
            </a:r>
            <a:r>
              <a:rPr sz="1800">
                <a:solidFill>
                  <a:srgbClr val="264366"/>
                </a:solidFill>
                <a:latin typeface="Muli"/>
                <a:ea typeface="+mn-ea"/>
                <a:cs typeface="Muli"/>
              </a:rPr>
              <a:t>. </a:t>
            </a:r>
          </a:p>
          <a:p>
            <a:pPr algn="l" hangingPunct="0">
              <a:lnSpc>
                <a:spcPct val="125000"/>
              </a:lnSpc>
            </a:pPr>
            <a:endParaRPr sz="1800">
              <a:solidFill>
                <a:srgbClr val="264366"/>
              </a:solidFill>
              <a:latin typeface="Muli"/>
              <a:ea typeface="+mn-ea"/>
              <a:cs typeface="Muli"/>
            </a:endParaRPr>
          </a:p>
        </p:txBody>
      </p:sp>
      <p:pic>
        <p:nvPicPr>
          <p:cNvPr id="5" name="Shape-14"/>
          <p:cNvPicPr>
            <a:picLocks noChangeAspect="1"/>
          </p:cNvPicPr>
          <p:nvPr/>
        </p:nvPicPr>
        <p:blipFill>
          <a:blip r:embed="rId3"/>
          <a:stretch>
            <a:fillRect/>
          </a:stretch>
        </p:blipFill>
        <p:spPr>
          <a:xfrm>
            <a:off x="856926" y="1085701"/>
            <a:ext cx="276791" cy="276791"/>
          </a:xfrm>
          <a:prstGeom prst="rect">
            <a:avLst/>
          </a:prstGeom>
        </p:spPr>
      </p:pic>
      <p:sp>
        <p:nvSpPr>
          <p:cNvPr id="6" name="title copy 1"/>
          <p:cNvSpPr/>
          <p:nvPr/>
        </p:nvSpPr>
        <p:spPr>
          <a:xfrm>
            <a:off x="849222" y="5295751"/>
            <a:ext cx="5222465" cy="1257300"/>
          </a:xfrm>
          <a:prstGeom prst="rect">
            <a:avLst/>
          </a:prstGeom>
        </p:spPr>
        <p:txBody>
          <a:bodyPr spcFirstLastPara="0" lIns="0" tIns="0" rIns="0" bIns="0" anchor="t"/>
          <a:lstStyle/>
          <a:p>
            <a:pPr algn="l" hangingPunct="0">
              <a:lnSpc>
                <a:spcPct val="91667"/>
              </a:lnSpc>
              <a:spcBef>
                <a:spcPct val="3333"/>
              </a:spcBef>
            </a:pPr>
            <a:r>
              <a:rPr sz="4500" b="1">
                <a:solidFill>
                  <a:srgbClr val="FFFFFF"/>
                </a:solidFill>
                <a:latin typeface="Montserrat"/>
                <a:ea typeface="+mn-ea"/>
                <a:cs typeface="Montserrat"/>
              </a:rPr>
              <a:t>Health Savings Account?</a:t>
            </a:r>
          </a:p>
        </p:txBody>
      </p:sp>
      <p:pic>
        <p:nvPicPr>
          <p:cNvPr id="7" name="unsplash_image copy"/>
          <p:cNvPicPr/>
          <p:nvPr/>
        </p:nvPicPr>
        <p:blipFill rotWithShape="1">
          <a:blip r:embed="rId4"/>
          <a:stretch>
            <a:fillRect/>
          </a:stretch>
        </p:blipFill>
        <p:spPr>
          <a:xfrm>
            <a:off x="6667500" y="0"/>
            <a:ext cx="6343650" cy="7334250"/>
          </a:xfrm>
          <a:prstGeom prst="rect">
            <a:avLst/>
          </a:prstGeom>
        </p:spPr>
      </p:pic>
      <p:sp>
        <p:nvSpPr>
          <p:cNvPr id="8" name="Rectangle 7"/>
          <p:cNvSpPr/>
          <p:nvPr/>
        </p:nvSpPr>
        <p:spPr>
          <a:xfrm>
            <a:off x="9677400" y="6800850"/>
            <a:ext cx="2816225" cy="400050"/>
          </a:xfrm>
          <a:prstGeom prst="rect">
            <a:avLst/>
          </a:prstGeom>
        </p:spPr>
        <p:txBody>
          <a:bodyPr spcFirstLastPara="0" lIns="95250" tIns="95250" rIns="95250" bIns="0" anchor="t"/>
          <a:lstStyle/>
          <a:p>
            <a:pPr algn="l" hangingPunct="0">
              <a:lnSpc>
                <a:spcPct val="100000"/>
              </a:lnSpc>
            </a:pPr>
            <a:r>
              <a:rPr sz="1350">
                <a:solidFill>
                  <a:srgbClr val="999999"/>
                </a:solidFill>
                <a:latin typeface="Arial"/>
                <a:ea typeface="+mn-ea"/>
                <a:cs typeface="Arial"/>
              </a:rPr>
              <a:t>© Employee Benefits Corporation</a:t>
            </a:r>
          </a:p>
        </p:txBody>
      </p:sp>
    </p:spTree>
    <p:extLst>
      <p:ext uri="{BB962C8B-B14F-4D97-AF65-F5344CB8AC3E}">
        <p14:creationId xmlns:p14="http://schemas.microsoft.com/office/powerpoint/2010/main" val="3930024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Untitled copy 13"/>
        <p:cNvGrpSpPr/>
        <p:nvPr/>
      </p:nvGrpSpPr>
      <p:grpSpPr>
        <a:xfrm>
          <a:off x="0" y="0"/>
          <a:ext cx="0" cy="0"/>
          <a:chOff x="0" y="0"/>
          <a:chExt cx="0" cy="0"/>
        </a:xfrm>
      </p:grpSpPr>
      <p:pic>
        <p:nvPicPr>
          <p:cNvPr id="2" name="CDC"/>
          <p:cNvPicPr/>
          <p:nvPr/>
        </p:nvPicPr>
        <p:blipFill rotWithShape="1">
          <a:blip r:embed="rId2"/>
          <a:stretch>
            <a:fillRect/>
          </a:stretch>
        </p:blipFill>
        <p:spPr>
          <a:xfrm flipH="1">
            <a:off x="8248650" y="0"/>
            <a:ext cx="4762500" cy="7315200"/>
          </a:xfrm>
          <a:prstGeom prst="rect">
            <a:avLst/>
          </a:prstGeom>
        </p:spPr>
      </p:pic>
      <p:pic>
        <p:nvPicPr>
          <p:cNvPr id="3" name="Shape-1 copy 1"/>
          <p:cNvPicPr>
            <a:picLocks noChangeAspect="1"/>
          </p:cNvPicPr>
          <p:nvPr/>
        </p:nvPicPr>
        <p:blipFill>
          <a:blip r:embed="rId3"/>
          <a:stretch>
            <a:fillRect/>
          </a:stretch>
        </p:blipFill>
        <p:spPr>
          <a:xfrm>
            <a:off x="8248650" y="828675"/>
            <a:ext cx="793105" cy="790575"/>
          </a:xfrm>
          <a:prstGeom prst="rect">
            <a:avLst/>
          </a:prstGeom>
        </p:spPr>
      </p:pic>
      <p:pic>
        <p:nvPicPr>
          <p:cNvPr id="4" name="ArrowOutline5"/>
          <p:cNvPicPr>
            <a:picLocks noChangeAspect="1"/>
          </p:cNvPicPr>
          <p:nvPr/>
        </p:nvPicPr>
        <p:blipFill>
          <a:blip r:embed="rId4"/>
          <a:stretch>
            <a:fillRect/>
          </a:stretch>
        </p:blipFill>
        <p:spPr>
          <a:xfrm flipH="1">
            <a:off x="8427319" y="1057275"/>
            <a:ext cx="447935" cy="340430"/>
          </a:xfrm>
          <a:prstGeom prst="rect">
            <a:avLst/>
          </a:prstGeom>
        </p:spPr>
      </p:pic>
      <p:sp>
        <p:nvSpPr>
          <p:cNvPr id="5" name="Body text"/>
          <p:cNvSpPr/>
          <p:nvPr/>
        </p:nvSpPr>
        <p:spPr>
          <a:xfrm>
            <a:off x="1190625" y="790575"/>
            <a:ext cx="6746699" cy="457200"/>
          </a:xfrm>
          <a:prstGeom prst="rect">
            <a:avLst/>
          </a:prstGeom>
        </p:spPr>
        <p:txBody>
          <a:bodyPr spcFirstLastPara="0" lIns="0" tIns="0" rIns="0" bIns="0" anchor="t"/>
          <a:lstStyle/>
          <a:p>
            <a:pPr algn="r" hangingPunct="0">
              <a:lnSpc>
                <a:spcPct val="100000"/>
              </a:lnSpc>
            </a:pPr>
            <a:r>
              <a:rPr sz="3000" b="1" cap="all">
                <a:solidFill>
                  <a:srgbClr val="264366"/>
                </a:solidFill>
                <a:latin typeface="Montserrat"/>
                <a:ea typeface="+mn-ea"/>
                <a:cs typeface="Montserrat"/>
              </a:rPr>
              <a:t>HSA ELigibility</a:t>
            </a:r>
          </a:p>
        </p:txBody>
      </p:sp>
      <p:sp>
        <p:nvSpPr>
          <p:cNvPr id="6" name="Body text copy"/>
          <p:cNvSpPr/>
          <p:nvPr/>
        </p:nvSpPr>
        <p:spPr>
          <a:xfrm>
            <a:off x="1190625" y="1381125"/>
            <a:ext cx="6742711" cy="571500"/>
          </a:xfrm>
          <a:prstGeom prst="rect">
            <a:avLst/>
          </a:prstGeom>
        </p:spPr>
        <p:txBody>
          <a:bodyPr spcFirstLastPara="0" lIns="0" tIns="0" rIns="0" bIns="0" anchor="t"/>
          <a:lstStyle/>
          <a:p>
            <a:pPr algn="r" hangingPunct="0">
              <a:lnSpc>
                <a:spcPct val="125000"/>
              </a:lnSpc>
            </a:pPr>
            <a:r>
              <a:rPr sz="1500" cap="all" spc="150">
                <a:solidFill>
                  <a:srgbClr val="264366"/>
                </a:solidFill>
                <a:latin typeface="Muli"/>
                <a:ea typeface="+mn-ea"/>
                <a:cs typeface="Muli"/>
              </a:rPr>
              <a:t>To contribute to an HSA, you must meet the following four criteria:</a:t>
            </a:r>
          </a:p>
        </p:txBody>
      </p:sp>
      <p:sp>
        <p:nvSpPr>
          <p:cNvPr id="7" name="Body text copy"/>
          <p:cNvSpPr/>
          <p:nvPr/>
        </p:nvSpPr>
        <p:spPr>
          <a:xfrm>
            <a:off x="818740" y="2162175"/>
            <a:ext cx="1126331" cy="571500"/>
          </a:xfrm>
          <a:prstGeom prst="rect">
            <a:avLst/>
          </a:prstGeom>
        </p:spPr>
        <p:txBody>
          <a:bodyPr spcFirstLastPara="0" lIns="95250" tIns="0" rIns="95250" bIns="0" anchor="t"/>
          <a:lstStyle/>
          <a:p>
            <a:pPr algn="l" hangingPunct="0">
              <a:lnSpc>
                <a:spcPct val="125000"/>
              </a:lnSpc>
            </a:pPr>
            <a:r>
              <a:rPr sz="3000" b="1">
                <a:solidFill>
                  <a:srgbClr val="158701"/>
                </a:solidFill>
                <a:latin typeface="Montserrat"/>
                <a:ea typeface="+mn-ea"/>
                <a:cs typeface="Montserrat"/>
              </a:rPr>
              <a:t>01.</a:t>
            </a:r>
          </a:p>
        </p:txBody>
      </p:sp>
      <p:sp>
        <p:nvSpPr>
          <p:cNvPr id="8" name="Body text copy"/>
          <p:cNvSpPr/>
          <p:nvPr/>
        </p:nvSpPr>
        <p:spPr>
          <a:xfrm>
            <a:off x="894940" y="5067300"/>
            <a:ext cx="1126331" cy="571500"/>
          </a:xfrm>
          <a:prstGeom prst="rect">
            <a:avLst/>
          </a:prstGeom>
        </p:spPr>
        <p:txBody>
          <a:bodyPr spcFirstLastPara="0" lIns="95250" tIns="0" rIns="95250" bIns="0" anchor="t"/>
          <a:lstStyle/>
          <a:p>
            <a:pPr algn="l" hangingPunct="0">
              <a:lnSpc>
                <a:spcPct val="125000"/>
              </a:lnSpc>
            </a:pPr>
            <a:r>
              <a:rPr sz="3000" b="1">
                <a:solidFill>
                  <a:srgbClr val="158701"/>
                </a:solidFill>
                <a:latin typeface="Montserrat"/>
                <a:ea typeface="+mn-ea"/>
                <a:cs typeface="Montserrat"/>
              </a:rPr>
              <a:t>03.</a:t>
            </a:r>
          </a:p>
        </p:txBody>
      </p:sp>
      <p:sp>
        <p:nvSpPr>
          <p:cNvPr id="9" name="Body text copy"/>
          <p:cNvSpPr/>
          <p:nvPr/>
        </p:nvSpPr>
        <p:spPr>
          <a:xfrm>
            <a:off x="894940" y="5915025"/>
            <a:ext cx="2581685" cy="514350"/>
          </a:xfrm>
          <a:prstGeom prst="rect">
            <a:avLst/>
          </a:prstGeom>
        </p:spPr>
        <p:txBody>
          <a:bodyPr spcFirstLastPara="0" lIns="0" tIns="0" rIns="0" bIns="0" anchor="t"/>
          <a:lstStyle/>
          <a:p>
            <a:pPr algn="l" hangingPunct="0">
              <a:lnSpc>
                <a:spcPct val="125000"/>
              </a:lnSpc>
            </a:pPr>
            <a:r>
              <a:rPr sz="1350" b="1" cap="all">
                <a:solidFill>
                  <a:srgbClr val="264366"/>
                </a:solidFill>
                <a:latin typeface="Muli"/>
                <a:ea typeface="+mn-ea"/>
                <a:cs typeface="Muli"/>
              </a:rPr>
              <a:t>Not be another individual's tax dependent</a:t>
            </a:r>
          </a:p>
        </p:txBody>
      </p:sp>
      <p:pic>
        <p:nvPicPr>
          <p:cNvPr id="10" name="customLine"/>
          <p:cNvPicPr/>
          <p:nvPr/>
        </p:nvPicPr>
        <p:blipFill rotWithShape="1">
          <a:blip r:embed="rId5"/>
          <a:stretch>
            <a:fillRect/>
          </a:stretch>
        </p:blipFill>
        <p:spPr>
          <a:xfrm>
            <a:off x="714375" y="5681663"/>
            <a:ext cx="2851993" cy="190500"/>
          </a:xfrm>
          <a:prstGeom prst="rect">
            <a:avLst/>
          </a:prstGeom>
        </p:spPr>
      </p:pic>
      <p:sp>
        <p:nvSpPr>
          <p:cNvPr id="11" name="Body text copy"/>
          <p:cNvSpPr/>
          <p:nvPr/>
        </p:nvSpPr>
        <p:spPr>
          <a:xfrm>
            <a:off x="818740" y="2976563"/>
            <a:ext cx="2555146" cy="1800225"/>
          </a:xfrm>
          <a:prstGeom prst="rect">
            <a:avLst/>
          </a:prstGeom>
        </p:spPr>
        <p:txBody>
          <a:bodyPr spcFirstLastPara="0" lIns="0" tIns="0" rIns="0" bIns="0" anchor="t"/>
          <a:lstStyle/>
          <a:p>
            <a:pPr algn="l" hangingPunct="0">
              <a:lnSpc>
                <a:spcPct val="125000"/>
              </a:lnSpc>
            </a:pPr>
            <a:r>
              <a:rPr sz="1350" b="1">
                <a:solidFill>
                  <a:srgbClr val="264366"/>
                </a:solidFill>
                <a:latin typeface="Muli"/>
                <a:ea typeface="+mn-ea"/>
                <a:cs typeface="Muli"/>
              </a:rPr>
              <a:t>BE ENROLLED IN AN HSA-QUALIFIED HIGH DEDUCTIBLE HEALTH PLAN (HDHP)</a:t>
            </a:r>
          </a:p>
          <a:p>
            <a:pPr algn="l" hangingPunct="0">
              <a:lnSpc>
                <a:spcPct val="125000"/>
              </a:lnSpc>
            </a:pPr>
            <a:r>
              <a:rPr sz="1350">
                <a:solidFill>
                  <a:srgbClr val="264366"/>
                </a:solidFill>
                <a:latin typeface="Muli"/>
                <a:ea typeface="+mn-ea"/>
                <a:cs typeface="Muli"/>
              </a:rPr>
              <a:t>This must meet minimum annual deductible and maximum out-of-pocket limits established by the IRS.</a:t>
            </a:r>
          </a:p>
        </p:txBody>
      </p:sp>
      <p:pic>
        <p:nvPicPr>
          <p:cNvPr id="12" name="customLine"/>
          <p:cNvPicPr/>
          <p:nvPr/>
        </p:nvPicPr>
        <p:blipFill rotWithShape="1">
          <a:blip r:embed="rId5"/>
          <a:stretch>
            <a:fillRect/>
          </a:stretch>
        </p:blipFill>
        <p:spPr>
          <a:xfrm>
            <a:off x="714375" y="2743200"/>
            <a:ext cx="2851993" cy="190500"/>
          </a:xfrm>
          <a:prstGeom prst="rect">
            <a:avLst/>
          </a:prstGeom>
        </p:spPr>
      </p:pic>
      <p:sp>
        <p:nvSpPr>
          <p:cNvPr id="13" name="Body text copy"/>
          <p:cNvSpPr/>
          <p:nvPr/>
        </p:nvSpPr>
        <p:spPr>
          <a:xfrm>
            <a:off x="4608885" y="2162175"/>
            <a:ext cx="1126331" cy="571500"/>
          </a:xfrm>
          <a:prstGeom prst="rect">
            <a:avLst/>
          </a:prstGeom>
        </p:spPr>
        <p:txBody>
          <a:bodyPr spcFirstLastPara="0" lIns="95250" tIns="0" rIns="95250" bIns="0" anchor="t"/>
          <a:lstStyle/>
          <a:p>
            <a:pPr algn="l" hangingPunct="0">
              <a:lnSpc>
                <a:spcPct val="125000"/>
              </a:lnSpc>
            </a:pPr>
            <a:r>
              <a:rPr sz="3000" b="1">
                <a:solidFill>
                  <a:srgbClr val="158701"/>
                </a:solidFill>
                <a:latin typeface="Montserrat"/>
                <a:ea typeface="+mn-ea"/>
                <a:cs typeface="Montserrat"/>
              </a:rPr>
              <a:t>02.</a:t>
            </a:r>
          </a:p>
        </p:txBody>
      </p:sp>
      <p:sp>
        <p:nvSpPr>
          <p:cNvPr id="14" name="Body text copy"/>
          <p:cNvSpPr/>
          <p:nvPr/>
        </p:nvSpPr>
        <p:spPr>
          <a:xfrm>
            <a:off x="4684717" y="5067300"/>
            <a:ext cx="1126331" cy="571500"/>
          </a:xfrm>
          <a:prstGeom prst="rect">
            <a:avLst/>
          </a:prstGeom>
        </p:spPr>
        <p:txBody>
          <a:bodyPr spcFirstLastPara="0" lIns="95250" tIns="0" rIns="95250" bIns="0" anchor="t"/>
          <a:lstStyle/>
          <a:p>
            <a:pPr algn="l" hangingPunct="0">
              <a:lnSpc>
                <a:spcPct val="125000"/>
              </a:lnSpc>
            </a:pPr>
            <a:r>
              <a:rPr sz="3000" b="1">
                <a:solidFill>
                  <a:srgbClr val="158701"/>
                </a:solidFill>
                <a:latin typeface="Montserrat"/>
                <a:ea typeface="+mn-ea"/>
                <a:cs typeface="Montserrat"/>
              </a:rPr>
              <a:t>04.</a:t>
            </a:r>
          </a:p>
        </p:txBody>
      </p:sp>
      <p:sp>
        <p:nvSpPr>
          <p:cNvPr id="15" name="Body text copy"/>
          <p:cNvSpPr/>
          <p:nvPr/>
        </p:nvSpPr>
        <p:spPr>
          <a:xfrm>
            <a:off x="4684717" y="5915025"/>
            <a:ext cx="2555146" cy="514350"/>
          </a:xfrm>
          <a:prstGeom prst="rect">
            <a:avLst/>
          </a:prstGeom>
        </p:spPr>
        <p:txBody>
          <a:bodyPr spcFirstLastPara="0" lIns="0" tIns="0" rIns="0" bIns="0" anchor="t"/>
          <a:lstStyle/>
          <a:p>
            <a:pPr algn="l" hangingPunct="0">
              <a:lnSpc>
                <a:spcPct val="125000"/>
              </a:lnSpc>
            </a:pPr>
            <a:r>
              <a:rPr sz="1350" b="1" cap="all">
                <a:solidFill>
                  <a:srgbClr val="264366"/>
                </a:solidFill>
                <a:latin typeface="Muli"/>
                <a:ea typeface="+mn-ea"/>
                <a:cs typeface="Muli"/>
              </a:rPr>
              <a:t>Not be enrolled in Medicare </a:t>
            </a:r>
          </a:p>
        </p:txBody>
      </p:sp>
      <p:pic>
        <p:nvPicPr>
          <p:cNvPr id="16" name="customLine"/>
          <p:cNvPicPr/>
          <p:nvPr/>
        </p:nvPicPr>
        <p:blipFill rotWithShape="1">
          <a:blip r:embed="rId5"/>
          <a:stretch>
            <a:fillRect/>
          </a:stretch>
        </p:blipFill>
        <p:spPr>
          <a:xfrm>
            <a:off x="4501306" y="5681663"/>
            <a:ext cx="2851993" cy="190500"/>
          </a:xfrm>
          <a:prstGeom prst="rect">
            <a:avLst/>
          </a:prstGeom>
        </p:spPr>
      </p:pic>
      <p:sp>
        <p:nvSpPr>
          <p:cNvPr id="17" name="Body text copy"/>
          <p:cNvSpPr/>
          <p:nvPr/>
        </p:nvSpPr>
        <p:spPr>
          <a:xfrm>
            <a:off x="4684717" y="2976563"/>
            <a:ext cx="2555146" cy="2057400"/>
          </a:xfrm>
          <a:prstGeom prst="rect">
            <a:avLst/>
          </a:prstGeom>
        </p:spPr>
        <p:txBody>
          <a:bodyPr spcFirstLastPara="0" lIns="0" tIns="0" rIns="0" bIns="0" anchor="t"/>
          <a:lstStyle/>
          <a:p>
            <a:pPr algn="l" hangingPunct="0">
              <a:lnSpc>
                <a:spcPct val="125000"/>
              </a:lnSpc>
            </a:pPr>
            <a:r>
              <a:rPr sz="1350" b="1">
                <a:solidFill>
                  <a:srgbClr val="264366"/>
                </a:solidFill>
                <a:latin typeface="Muli"/>
                <a:ea typeface="+mn-ea"/>
                <a:cs typeface="Muli"/>
              </a:rPr>
              <a:t>NOT BE COVERED BY ANY DISQUALIFYING COVERAGE, INCLUDING A STANDARD HEALTH FSA</a:t>
            </a:r>
          </a:p>
          <a:p>
            <a:pPr algn="l" hangingPunct="0">
              <a:lnSpc>
                <a:spcPct val="125000"/>
              </a:lnSpc>
            </a:pPr>
            <a:r>
              <a:rPr sz="1350">
                <a:solidFill>
                  <a:srgbClr val="264366"/>
                </a:solidFill>
                <a:latin typeface="Muli"/>
                <a:ea typeface="+mn-ea"/>
                <a:cs typeface="Muli"/>
              </a:rPr>
              <a:t>This refers to any coverage that reimburses for general medical expenses before a minimum deductible is met. </a:t>
            </a:r>
          </a:p>
        </p:txBody>
      </p:sp>
      <p:pic>
        <p:nvPicPr>
          <p:cNvPr id="18" name="customLine"/>
          <p:cNvPicPr/>
          <p:nvPr/>
        </p:nvPicPr>
        <p:blipFill rotWithShape="1">
          <a:blip r:embed="rId5"/>
          <a:stretch>
            <a:fillRect/>
          </a:stretch>
        </p:blipFill>
        <p:spPr>
          <a:xfrm>
            <a:off x="4501306" y="2743200"/>
            <a:ext cx="2851993" cy="190500"/>
          </a:xfrm>
          <a:prstGeom prst="rect">
            <a:avLst/>
          </a:prstGeom>
        </p:spPr>
      </p:pic>
      <p:sp>
        <p:nvSpPr>
          <p:cNvPr id="19" name="Rectangle 18"/>
          <p:cNvSpPr/>
          <p:nvPr/>
        </p:nvSpPr>
        <p:spPr>
          <a:xfrm>
            <a:off x="9677400" y="6800850"/>
            <a:ext cx="2816225" cy="400050"/>
          </a:xfrm>
          <a:prstGeom prst="rect">
            <a:avLst/>
          </a:prstGeom>
        </p:spPr>
        <p:txBody>
          <a:bodyPr spcFirstLastPara="0" lIns="95250" tIns="95250" rIns="95250" bIns="0" anchor="t"/>
          <a:lstStyle/>
          <a:p>
            <a:pPr algn="l" hangingPunct="0">
              <a:lnSpc>
                <a:spcPct val="100000"/>
              </a:lnSpc>
            </a:pPr>
            <a:r>
              <a:rPr sz="1350">
                <a:solidFill>
                  <a:srgbClr val="999999"/>
                </a:solidFill>
                <a:latin typeface="Arial"/>
                <a:ea typeface="+mn-ea"/>
                <a:cs typeface="Arial"/>
              </a:rPr>
              <a:t>© Employee Benefits Corporation</a:t>
            </a:r>
          </a:p>
        </p:txBody>
      </p:sp>
    </p:spTree>
    <p:extLst>
      <p:ext uri="{BB962C8B-B14F-4D97-AF65-F5344CB8AC3E}">
        <p14:creationId xmlns:p14="http://schemas.microsoft.com/office/powerpoint/2010/main" val="3930024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ervices"/>
        <p:cNvGrpSpPr/>
        <p:nvPr/>
      </p:nvGrpSpPr>
      <p:grpSpPr>
        <a:xfrm>
          <a:off x="0" y="0"/>
          <a:ext cx="0" cy="0"/>
          <a:chOff x="0" y="0"/>
          <a:chExt cx="0" cy="0"/>
        </a:xfrm>
      </p:grpSpPr>
      <p:pic>
        <p:nvPicPr>
          <p:cNvPr id="2" name="Towfiqu barbhuiya"/>
          <p:cNvPicPr/>
          <p:nvPr/>
        </p:nvPicPr>
        <p:blipFill rotWithShape="1">
          <a:blip r:embed="rId2"/>
          <a:stretch>
            <a:fillRect/>
          </a:stretch>
        </p:blipFill>
        <p:spPr>
          <a:xfrm>
            <a:off x="-38100" y="0"/>
            <a:ext cx="13049250" cy="2533650"/>
          </a:xfrm>
          <a:prstGeom prst="rect">
            <a:avLst/>
          </a:prstGeom>
        </p:spPr>
      </p:pic>
      <p:pic>
        <p:nvPicPr>
          <p:cNvPr id="3" name="Shape7"/>
          <p:cNvPicPr>
            <a:picLocks noChangeAspect="1"/>
          </p:cNvPicPr>
          <p:nvPr/>
        </p:nvPicPr>
        <p:blipFill>
          <a:blip r:embed="rId3"/>
          <a:stretch>
            <a:fillRect/>
          </a:stretch>
        </p:blipFill>
        <p:spPr>
          <a:xfrm>
            <a:off x="695325" y="3657600"/>
            <a:ext cx="5379690" cy="2575545"/>
          </a:xfrm>
          <a:prstGeom prst="rect">
            <a:avLst/>
          </a:prstGeom>
        </p:spPr>
      </p:pic>
      <p:sp>
        <p:nvSpPr>
          <p:cNvPr id="5" name="Body text copy"/>
          <p:cNvSpPr/>
          <p:nvPr/>
        </p:nvSpPr>
        <p:spPr>
          <a:xfrm>
            <a:off x="1023938" y="4591050"/>
            <a:ext cx="4656328" cy="1371600"/>
          </a:xfrm>
          <a:prstGeom prst="rect">
            <a:avLst/>
          </a:prstGeom>
        </p:spPr>
        <p:txBody>
          <a:bodyPr spcFirstLastPara="0" lIns="0" tIns="0" rIns="0" bIns="0" anchor="t"/>
          <a:lstStyle/>
          <a:p>
            <a:pPr algn="ctr" hangingPunct="0">
              <a:lnSpc>
                <a:spcPct val="125000"/>
              </a:lnSpc>
            </a:pPr>
            <a:r>
              <a:rPr sz="1800">
                <a:solidFill>
                  <a:srgbClr val="FFFFFF"/>
                </a:solidFill>
                <a:latin typeface="Muli"/>
                <a:ea typeface="+mn-ea"/>
                <a:cs typeface="Muli"/>
              </a:rPr>
              <a:t>With an HSA, you save approximately 30%* on your eligible expenses when you contribute through a cafeteria plan, making a $1,000 expense cost you about $700.</a:t>
            </a:r>
          </a:p>
        </p:txBody>
      </p:sp>
      <p:sp>
        <p:nvSpPr>
          <p:cNvPr id="6" name="Body text copy copy 1"/>
          <p:cNvSpPr/>
          <p:nvPr/>
        </p:nvSpPr>
        <p:spPr>
          <a:xfrm>
            <a:off x="1023938" y="923925"/>
            <a:ext cx="10982325" cy="457200"/>
          </a:xfrm>
          <a:prstGeom prst="rect">
            <a:avLst/>
          </a:prstGeom>
        </p:spPr>
        <p:txBody>
          <a:bodyPr spcFirstLastPara="0" lIns="0" tIns="0" rIns="0" bIns="0" anchor="t"/>
          <a:lstStyle/>
          <a:p>
            <a:pPr algn="ctr" hangingPunct="0">
              <a:lnSpc>
                <a:spcPct val="100000"/>
              </a:lnSpc>
            </a:pPr>
            <a:r>
              <a:rPr sz="3000" b="1" cap="all">
                <a:solidFill>
                  <a:srgbClr val="53C93B"/>
                </a:solidFill>
                <a:latin typeface="Montserrat"/>
                <a:ea typeface="+mn-ea"/>
                <a:cs typeface="Montserrat"/>
              </a:rPr>
              <a:t>HSA Savings</a:t>
            </a:r>
          </a:p>
        </p:txBody>
      </p:sp>
      <p:sp>
        <p:nvSpPr>
          <p:cNvPr id="7" name="Body text copy copy 2"/>
          <p:cNvSpPr/>
          <p:nvPr/>
        </p:nvSpPr>
        <p:spPr>
          <a:xfrm>
            <a:off x="1028700" y="1533525"/>
            <a:ext cx="10972800" cy="342900"/>
          </a:xfrm>
          <a:prstGeom prst="rect">
            <a:avLst/>
          </a:prstGeom>
        </p:spPr>
        <p:txBody>
          <a:bodyPr spcFirstLastPara="0" lIns="0" tIns="0" rIns="0" bIns="0" anchor="t"/>
          <a:lstStyle/>
          <a:p>
            <a:pPr algn="ctr" hangingPunct="0">
              <a:lnSpc>
                <a:spcPct val="125000"/>
              </a:lnSpc>
            </a:pPr>
            <a:r>
              <a:rPr sz="1800" cap="all" spc="150">
                <a:solidFill>
                  <a:srgbClr val="FFFFFF"/>
                </a:solidFill>
                <a:latin typeface="Muli"/>
                <a:ea typeface="+mn-ea"/>
                <a:cs typeface="Muli"/>
              </a:rPr>
              <a:t>tax savings on eligible purchases</a:t>
            </a:r>
          </a:p>
        </p:txBody>
      </p:sp>
      <p:pic>
        <p:nvPicPr>
          <p:cNvPr id="8" name="Pre-Tax Savings Circle Graph New Green"/>
          <p:cNvPicPr/>
          <p:nvPr/>
        </p:nvPicPr>
        <p:blipFill rotWithShape="1">
          <a:blip r:embed="rId4"/>
          <a:stretch>
            <a:fillRect/>
          </a:stretch>
        </p:blipFill>
        <p:spPr>
          <a:xfrm>
            <a:off x="6889145" y="2781300"/>
            <a:ext cx="5358144" cy="4223260"/>
          </a:xfrm>
          <a:prstGeom prst="rect">
            <a:avLst/>
          </a:prstGeom>
        </p:spPr>
      </p:pic>
      <p:sp>
        <p:nvSpPr>
          <p:cNvPr id="9" name="Rectangle 8"/>
          <p:cNvSpPr/>
          <p:nvPr/>
        </p:nvSpPr>
        <p:spPr>
          <a:xfrm>
            <a:off x="9677400" y="6800850"/>
            <a:ext cx="2816225" cy="400050"/>
          </a:xfrm>
          <a:prstGeom prst="rect">
            <a:avLst/>
          </a:prstGeom>
        </p:spPr>
        <p:txBody>
          <a:bodyPr spcFirstLastPara="0" lIns="95250" tIns="95250" rIns="95250" bIns="0" anchor="t"/>
          <a:lstStyle/>
          <a:p>
            <a:pPr algn="l" hangingPunct="0">
              <a:lnSpc>
                <a:spcPct val="100000"/>
              </a:lnSpc>
            </a:pPr>
            <a:r>
              <a:rPr sz="1350">
                <a:solidFill>
                  <a:srgbClr val="999999"/>
                </a:solidFill>
                <a:latin typeface="Arial"/>
                <a:ea typeface="+mn-ea"/>
                <a:cs typeface="Arial"/>
              </a:rPr>
              <a:t>© Employee Benefits Corporation</a:t>
            </a:r>
          </a:p>
        </p:txBody>
      </p:sp>
      <p:pic>
        <p:nvPicPr>
          <p:cNvPr id="11" name="Picture 10">
            <a:extLst>
              <a:ext uri="{FF2B5EF4-FFF2-40B4-BE49-F238E27FC236}">
                <a16:creationId xmlns:a16="http://schemas.microsoft.com/office/drawing/2014/main" id="{D04AF618-91A2-14D3-B161-E2842BCE52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3011150" cy="7315200"/>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64366"/>
        </a:solidFill>
        <a:effectLst/>
      </p:bgPr>
    </p:bg>
    <p:spTree>
      <p:nvGrpSpPr>
        <p:cNvPr id="1" name="2025 HSA LImits"/>
        <p:cNvGrpSpPr/>
        <p:nvPr/>
      </p:nvGrpSpPr>
      <p:grpSpPr>
        <a:xfrm>
          <a:off x="0" y="0"/>
          <a:ext cx="0" cy="0"/>
          <a:chOff x="0" y="0"/>
          <a:chExt cx="0" cy="0"/>
        </a:xfrm>
      </p:grpSpPr>
      <p:pic>
        <p:nvPicPr>
          <p:cNvPr id="2" name="Shape2"/>
          <p:cNvPicPr>
            <a:picLocks noChangeAspect="1"/>
          </p:cNvPicPr>
          <p:nvPr/>
        </p:nvPicPr>
        <p:blipFill>
          <a:blip r:embed="rId2"/>
          <a:stretch>
            <a:fillRect/>
          </a:stretch>
        </p:blipFill>
        <p:spPr>
          <a:xfrm rot="-5400000">
            <a:off x="2281257" y="3186276"/>
            <a:ext cx="5500316" cy="2918714"/>
          </a:xfrm>
          <a:prstGeom prst="rect">
            <a:avLst/>
          </a:prstGeom>
        </p:spPr>
      </p:pic>
      <p:pic>
        <p:nvPicPr>
          <p:cNvPr id="3" name="Shape-19"/>
          <p:cNvPicPr>
            <a:picLocks noChangeAspect="1"/>
          </p:cNvPicPr>
          <p:nvPr/>
        </p:nvPicPr>
        <p:blipFill>
          <a:blip r:embed="rId3"/>
          <a:stretch>
            <a:fillRect/>
          </a:stretch>
        </p:blipFill>
        <p:spPr>
          <a:xfrm>
            <a:off x="4286178" y="2365749"/>
            <a:ext cx="1482030" cy="1482030"/>
          </a:xfrm>
          <a:prstGeom prst="rect">
            <a:avLst/>
          </a:prstGeom>
        </p:spPr>
      </p:pic>
      <p:pic>
        <p:nvPicPr>
          <p:cNvPr id="4" name="Shape2"/>
          <p:cNvPicPr>
            <a:picLocks noChangeAspect="1"/>
          </p:cNvPicPr>
          <p:nvPr/>
        </p:nvPicPr>
        <p:blipFill>
          <a:blip r:embed="rId4"/>
          <a:stretch>
            <a:fillRect/>
          </a:stretch>
        </p:blipFill>
        <p:spPr>
          <a:xfrm rot="-5400000">
            <a:off x="5271387" y="3183225"/>
            <a:ext cx="5532314" cy="2918714"/>
          </a:xfrm>
          <a:prstGeom prst="rect">
            <a:avLst/>
          </a:prstGeom>
        </p:spPr>
      </p:pic>
      <p:pic>
        <p:nvPicPr>
          <p:cNvPr id="5" name="Shape-19"/>
          <p:cNvPicPr>
            <a:picLocks noChangeAspect="1"/>
          </p:cNvPicPr>
          <p:nvPr/>
        </p:nvPicPr>
        <p:blipFill>
          <a:blip r:embed="rId3"/>
          <a:stretch>
            <a:fillRect/>
          </a:stretch>
        </p:blipFill>
        <p:spPr>
          <a:xfrm>
            <a:off x="7292307" y="2346699"/>
            <a:ext cx="1482030" cy="1482030"/>
          </a:xfrm>
          <a:prstGeom prst="rect">
            <a:avLst/>
          </a:prstGeom>
        </p:spPr>
      </p:pic>
      <p:sp>
        <p:nvSpPr>
          <p:cNvPr id="6" name="Body text copy"/>
          <p:cNvSpPr/>
          <p:nvPr/>
        </p:nvSpPr>
        <p:spPr>
          <a:xfrm>
            <a:off x="3667273" y="4661274"/>
            <a:ext cx="2719680" cy="457200"/>
          </a:xfrm>
          <a:prstGeom prst="rect">
            <a:avLst/>
          </a:prstGeom>
        </p:spPr>
        <p:txBody>
          <a:bodyPr spcFirstLastPara="0" lIns="0" tIns="0" rIns="0" bIns="0" anchor="t"/>
          <a:lstStyle/>
          <a:p>
            <a:pPr algn="ctr" hangingPunct="0">
              <a:lnSpc>
                <a:spcPct val="100000"/>
              </a:lnSpc>
            </a:pPr>
            <a:r>
              <a:rPr sz="3000" b="1">
                <a:solidFill>
                  <a:srgbClr val="4D4D4D"/>
                </a:solidFill>
                <a:latin typeface="Montserrat"/>
                <a:ea typeface="+mn-ea"/>
                <a:cs typeface="Montserrat"/>
              </a:rPr>
              <a:t>$4,300</a:t>
            </a:r>
          </a:p>
        </p:txBody>
      </p:sp>
      <p:sp>
        <p:nvSpPr>
          <p:cNvPr id="7" name="Body text copy"/>
          <p:cNvSpPr/>
          <p:nvPr/>
        </p:nvSpPr>
        <p:spPr>
          <a:xfrm>
            <a:off x="3663222" y="4251699"/>
            <a:ext cx="2727782" cy="276225"/>
          </a:xfrm>
          <a:prstGeom prst="rect">
            <a:avLst/>
          </a:prstGeom>
        </p:spPr>
        <p:txBody>
          <a:bodyPr spcFirstLastPara="0" lIns="0" tIns="0" rIns="0" bIns="0" anchor="t"/>
          <a:lstStyle/>
          <a:p>
            <a:pPr algn="ctr" hangingPunct="0">
              <a:lnSpc>
                <a:spcPct val="100000"/>
              </a:lnSpc>
            </a:pPr>
            <a:r>
              <a:rPr sz="1800" b="1">
                <a:solidFill>
                  <a:srgbClr val="4D4D4D"/>
                </a:solidFill>
                <a:latin typeface="Muli"/>
                <a:ea typeface="+mn-ea"/>
                <a:cs typeface="Muli"/>
              </a:rPr>
              <a:t>SINGLE</a:t>
            </a:r>
          </a:p>
        </p:txBody>
      </p:sp>
      <p:sp>
        <p:nvSpPr>
          <p:cNvPr id="8" name="Body text copy"/>
          <p:cNvSpPr/>
          <p:nvPr/>
        </p:nvSpPr>
        <p:spPr>
          <a:xfrm>
            <a:off x="3803131" y="6029325"/>
            <a:ext cx="2447964" cy="619125"/>
          </a:xfrm>
          <a:prstGeom prst="rect">
            <a:avLst/>
          </a:prstGeom>
        </p:spPr>
        <p:txBody>
          <a:bodyPr spcFirstLastPara="0" lIns="0" tIns="0" rIns="0" bIns="0" anchor="t"/>
          <a:lstStyle/>
          <a:p>
            <a:pPr algn="ctr" hangingPunct="0">
              <a:lnSpc>
                <a:spcPct val="150000"/>
              </a:lnSpc>
            </a:pPr>
            <a:r>
              <a:rPr sz="1350">
                <a:solidFill>
                  <a:srgbClr val="4D4D4D"/>
                </a:solidFill>
                <a:latin typeface="Muli"/>
                <a:ea typeface="+mn-ea"/>
                <a:cs typeface="Muli"/>
              </a:rPr>
              <a:t>$1,000 catch-up contribution for individuals age 55+</a:t>
            </a:r>
          </a:p>
        </p:txBody>
      </p:sp>
      <p:sp>
        <p:nvSpPr>
          <p:cNvPr id="9" name="Body text copy copy 3"/>
          <p:cNvSpPr/>
          <p:nvPr/>
        </p:nvSpPr>
        <p:spPr>
          <a:xfrm>
            <a:off x="4013900" y="5286375"/>
            <a:ext cx="2035030" cy="552450"/>
          </a:xfrm>
          <a:prstGeom prst="rect">
            <a:avLst/>
          </a:prstGeom>
          <a:solidFill>
            <a:srgbClr val="4D4D4D"/>
          </a:solidFill>
          <a:ln w="9525" cmpd="sng">
            <a:solidFill>
              <a:srgbClr val="4D4D4D"/>
            </a:solidFill>
          </a:ln>
        </p:spPr>
        <p:txBody>
          <a:bodyPr spcFirstLastPara="0" lIns="0" tIns="161925" rIns="0" bIns="0" anchor="t"/>
          <a:lstStyle/>
          <a:p>
            <a:pPr algn="ctr" hangingPunct="0">
              <a:lnSpc>
                <a:spcPct val="100000"/>
              </a:lnSpc>
            </a:pPr>
            <a:r>
              <a:rPr sz="1350" b="1" spc="75">
                <a:solidFill>
                  <a:srgbClr val="FFFFFF"/>
                </a:solidFill>
                <a:latin typeface="Muli"/>
                <a:ea typeface="+mn-ea"/>
                <a:cs typeface="Muli"/>
              </a:rPr>
              <a:t>ANNUALLY</a:t>
            </a:r>
          </a:p>
        </p:txBody>
      </p:sp>
      <p:sp>
        <p:nvSpPr>
          <p:cNvPr id="10" name="Body text copy"/>
          <p:cNvSpPr/>
          <p:nvPr/>
        </p:nvSpPr>
        <p:spPr>
          <a:xfrm>
            <a:off x="1017053" y="666750"/>
            <a:ext cx="10982325" cy="552450"/>
          </a:xfrm>
          <a:prstGeom prst="rect">
            <a:avLst/>
          </a:prstGeom>
        </p:spPr>
        <p:txBody>
          <a:bodyPr spcFirstLastPara="0" lIns="0" tIns="0" rIns="0" bIns="0" anchor="t"/>
          <a:lstStyle/>
          <a:p>
            <a:pPr algn="ctr" hangingPunct="0">
              <a:lnSpc>
                <a:spcPct val="100000"/>
              </a:lnSpc>
            </a:pPr>
            <a:r>
              <a:rPr sz="3600" b="1">
                <a:solidFill>
                  <a:srgbClr val="53C93B"/>
                </a:solidFill>
                <a:latin typeface="Montserrat"/>
                <a:ea typeface="+mn-ea"/>
                <a:cs typeface="Montserrat"/>
              </a:rPr>
              <a:t>2025 HSA CONTRIBUTION LIMITS</a:t>
            </a:r>
          </a:p>
        </p:txBody>
      </p:sp>
      <p:sp>
        <p:nvSpPr>
          <p:cNvPr id="11" name="Body text copy"/>
          <p:cNvSpPr/>
          <p:nvPr/>
        </p:nvSpPr>
        <p:spPr>
          <a:xfrm>
            <a:off x="1019200" y="1323975"/>
            <a:ext cx="10982325" cy="819150"/>
          </a:xfrm>
          <a:prstGeom prst="rect">
            <a:avLst/>
          </a:prstGeom>
        </p:spPr>
        <p:txBody>
          <a:bodyPr spcFirstLastPara="0" lIns="0" tIns="0" rIns="0" bIns="0" anchor="t"/>
          <a:lstStyle/>
          <a:p>
            <a:pPr algn="ctr" hangingPunct="0">
              <a:lnSpc>
                <a:spcPct val="133333"/>
              </a:lnSpc>
            </a:pPr>
            <a:r>
              <a:rPr sz="1350" cap="all">
                <a:solidFill>
                  <a:srgbClr val="264366"/>
                </a:solidFill>
                <a:latin typeface="Muli"/>
                <a:ea typeface="+mn-ea"/>
                <a:cs typeface="Muli"/>
              </a:rPr>
              <a:t>YOU choose how much of YOUR pay to place in the hsa*</a:t>
            </a:r>
          </a:p>
          <a:p>
            <a:pPr algn="ctr" hangingPunct="0">
              <a:lnSpc>
                <a:spcPct val="133333"/>
              </a:lnSpc>
            </a:pPr>
            <a:r>
              <a:rPr sz="1350" cap="all">
                <a:solidFill>
                  <a:srgbClr val="53C93B"/>
                </a:solidFill>
                <a:latin typeface="Muli"/>
                <a:ea typeface="+mn-ea"/>
                <a:cs typeface="Muli"/>
              </a:rPr>
              <a:t>(up to the IRS Maximum)</a:t>
            </a:r>
          </a:p>
          <a:p>
            <a:pPr algn="ctr" hangingPunct="0">
              <a:lnSpc>
                <a:spcPct val="133333"/>
              </a:lnSpc>
            </a:pPr>
            <a:endParaRPr sz="1350" cap="all">
              <a:solidFill>
                <a:srgbClr val="53C93B"/>
              </a:solidFill>
              <a:latin typeface="Muli"/>
              <a:ea typeface="+mn-ea"/>
              <a:cs typeface="Muli"/>
            </a:endParaRPr>
          </a:p>
        </p:txBody>
      </p:sp>
      <p:sp>
        <p:nvSpPr>
          <p:cNvPr id="12" name="Body text copy"/>
          <p:cNvSpPr/>
          <p:nvPr/>
        </p:nvSpPr>
        <p:spPr>
          <a:xfrm>
            <a:off x="6684495" y="4657725"/>
            <a:ext cx="2719680" cy="457200"/>
          </a:xfrm>
          <a:prstGeom prst="rect">
            <a:avLst/>
          </a:prstGeom>
        </p:spPr>
        <p:txBody>
          <a:bodyPr spcFirstLastPara="0" lIns="0" tIns="0" rIns="0" bIns="0" anchor="t"/>
          <a:lstStyle/>
          <a:p>
            <a:pPr algn="ctr" hangingPunct="0">
              <a:lnSpc>
                <a:spcPct val="100000"/>
              </a:lnSpc>
            </a:pPr>
            <a:r>
              <a:rPr sz="3000" b="1">
                <a:solidFill>
                  <a:srgbClr val="4D4D4D"/>
                </a:solidFill>
                <a:latin typeface="Montserrat"/>
                <a:ea typeface="+mn-ea"/>
                <a:cs typeface="Montserrat"/>
              </a:rPr>
              <a:t>$8,550</a:t>
            </a:r>
          </a:p>
        </p:txBody>
      </p:sp>
      <p:sp>
        <p:nvSpPr>
          <p:cNvPr id="13" name="Body text copy"/>
          <p:cNvSpPr/>
          <p:nvPr/>
        </p:nvSpPr>
        <p:spPr>
          <a:xfrm>
            <a:off x="6680445" y="4248150"/>
            <a:ext cx="2727782" cy="276225"/>
          </a:xfrm>
          <a:prstGeom prst="rect">
            <a:avLst/>
          </a:prstGeom>
        </p:spPr>
        <p:txBody>
          <a:bodyPr spcFirstLastPara="0" lIns="0" tIns="0" rIns="0" bIns="0" anchor="t"/>
          <a:lstStyle/>
          <a:p>
            <a:pPr algn="ctr" hangingPunct="0">
              <a:lnSpc>
                <a:spcPct val="100000"/>
              </a:lnSpc>
            </a:pPr>
            <a:r>
              <a:rPr sz="1800" b="1">
                <a:solidFill>
                  <a:srgbClr val="4D4D4D"/>
                </a:solidFill>
                <a:latin typeface="Muli"/>
                <a:ea typeface="+mn-ea"/>
                <a:cs typeface="Muli"/>
              </a:rPr>
              <a:t>FAMILY</a:t>
            </a:r>
          </a:p>
        </p:txBody>
      </p:sp>
      <p:sp>
        <p:nvSpPr>
          <p:cNvPr id="14" name="Body text copy"/>
          <p:cNvSpPr/>
          <p:nvPr/>
        </p:nvSpPr>
        <p:spPr>
          <a:xfrm>
            <a:off x="6820353" y="6025776"/>
            <a:ext cx="2447964" cy="619125"/>
          </a:xfrm>
          <a:prstGeom prst="rect">
            <a:avLst/>
          </a:prstGeom>
        </p:spPr>
        <p:txBody>
          <a:bodyPr spcFirstLastPara="0" lIns="0" tIns="0" rIns="0" bIns="0" anchor="t"/>
          <a:lstStyle/>
          <a:p>
            <a:pPr algn="ctr" hangingPunct="0">
              <a:lnSpc>
                <a:spcPct val="150000"/>
              </a:lnSpc>
            </a:pPr>
            <a:r>
              <a:rPr sz="1350">
                <a:solidFill>
                  <a:srgbClr val="4D4D4D"/>
                </a:solidFill>
                <a:latin typeface="Muli"/>
                <a:ea typeface="+mn-ea"/>
                <a:cs typeface="Muli"/>
              </a:rPr>
              <a:t>$1,000 catch-up contribution for individuals age 55+</a:t>
            </a:r>
          </a:p>
        </p:txBody>
      </p:sp>
      <p:sp>
        <p:nvSpPr>
          <p:cNvPr id="15" name="Body text copy copy 3"/>
          <p:cNvSpPr/>
          <p:nvPr/>
        </p:nvSpPr>
        <p:spPr>
          <a:xfrm>
            <a:off x="7031123" y="5282826"/>
            <a:ext cx="2035030" cy="552450"/>
          </a:xfrm>
          <a:prstGeom prst="rect">
            <a:avLst/>
          </a:prstGeom>
          <a:solidFill>
            <a:srgbClr val="4D4D4D"/>
          </a:solidFill>
          <a:ln w="9525" cmpd="sng">
            <a:solidFill>
              <a:srgbClr val="4D4D4D"/>
            </a:solidFill>
          </a:ln>
        </p:spPr>
        <p:txBody>
          <a:bodyPr spcFirstLastPara="0" lIns="0" tIns="161925" rIns="0" bIns="0" anchor="t"/>
          <a:lstStyle/>
          <a:p>
            <a:pPr algn="ctr" hangingPunct="0">
              <a:lnSpc>
                <a:spcPct val="100000"/>
              </a:lnSpc>
            </a:pPr>
            <a:r>
              <a:rPr sz="1350" b="1" spc="75">
                <a:solidFill>
                  <a:srgbClr val="FFFFFF"/>
                </a:solidFill>
                <a:latin typeface="Muli"/>
                <a:ea typeface="+mn-ea"/>
                <a:cs typeface="Muli"/>
              </a:rPr>
              <a:t>ANNUALLY</a:t>
            </a:r>
          </a:p>
        </p:txBody>
      </p:sp>
      <p:pic>
        <p:nvPicPr>
          <p:cNvPr id="16" name="WebIconsSolid31"/>
          <p:cNvPicPr>
            <a:picLocks noChangeAspect="1"/>
          </p:cNvPicPr>
          <p:nvPr/>
        </p:nvPicPr>
        <p:blipFill>
          <a:blip r:embed="rId5"/>
          <a:stretch>
            <a:fillRect/>
          </a:stretch>
        </p:blipFill>
        <p:spPr>
          <a:xfrm>
            <a:off x="7437930" y="2790825"/>
            <a:ext cx="1190625" cy="619125"/>
          </a:xfrm>
          <a:prstGeom prst="rect">
            <a:avLst/>
          </a:prstGeom>
        </p:spPr>
      </p:pic>
      <p:pic>
        <p:nvPicPr>
          <p:cNvPr id="17" name="inf12"/>
          <p:cNvPicPr>
            <a:picLocks noChangeAspect="1"/>
          </p:cNvPicPr>
          <p:nvPr/>
        </p:nvPicPr>
        <p:blipFill>
          <a:blip r:embed="rId6"/>
          <a:stretch>
            <a:fillRect/>
          </a:stretch>
        </p:blipFill>
        <p:spPr>
          <a:xfrm>
            <a:off x="4638519" y="2686050"/>
            <a:ext cx="785792" cy="805115"/>
          </a:xfrm>
          <a:prstGeom prst="rect">
            <a:avLst/>
          </a:prstGeom>
        </p:spPr>
      </p:pic>
      <p:sp>
        <p:nvSpPr>
          <p:cNvPr id="18" name="Body text copy copy 4"/>
          <p:cNvSpPr/>
          <p:nvPr/>
        </p:nvSpPr>
        <p:spPr>
          <a:xfrm>
            <a:off x="9648825" y="5476875"/>
            <a:ext cx="3190875" cy="1095375"/>
          </a:xfrm>
          <a:prstGeom prst="rect">
            <a:avLst/>
          </a:prstGeom>
        </p:spPr>
        <p:txBody>
          <a:bodyPr spcFirstLastPara="0" lIns="0" tIns="0" rIns="0" bIns="0" anchor="t"/>
          <a:lstStyle/>
          <a:p>
            <a:pPr algn="ctr" hangingPunct="0">
              <a:lnSpc>
                <a:spcPct val="133333"/>
              </a:lnSpc>
            </a:pPr>
            <a:r>
              <a:rPr sz="1350">
                <a:solidFill>
                  <a:srgbClr val="FFFFFF"/>
                </a:solidFill>
                <a:latin typeface="Muli"/>
                <a:ea typeface="+mn-ea"/>
                <a:cs typeface="Muli"/>
              </a:rPr>
              <a:t>*Limits are based on the assumption that an individual is HSA eligible for the full plan year. Limits may be prorated based on the duration of HSA eligibility.</a:t>
            </a:r>
          </a:p>
        </p:txBody>
      </p:sp>
      <p:sp>
        <p:nvSpPr>
          <p:cNvPr id="19" name="Rectangle 18"/>
          <p:cNvSpPr/>
          <p:nvPr/>
        </p:nvSpPr>
        <p:spPr>
          <a:xfrm>
            <a:off x="9677400" y="6800850"/>
            <a:ext cx="2816225" cy="400050"/>
          </a:xfrm>
          <a:prstGeom prst="rect">
            <a:avLst/>
          </a:prstGeom>
        </p:spPr>
        <p:txBody>
          <a:bodyPr spcFirstLastPara="0" lIns="95250" tIns="95250" rIns="95250" bIns="0" anchor="t"/>
          <a:lstStyle/>
          <a:p>
            <a:pPr algn="l" hangingPunct="0">
              <a:lnSpc>
                <a:spcPct val="100000"/>
              </a:lnSpc>
            </a:pPr>
            <a:r>
              <a:rPr sz="1350">
                <a:solidFill>
                  <a:srgbClr val="999999"/>
                </a:solidFill>
                <a:latin typeface="Arial"/>
                <a:ea typeface="+mn-ea"/>
                <a:cs typeface="Arial"/>
              </a:rPr>
              <a:t>© Employee Benefits Corporation</a:t>
            </a:r>
          </a:p>
        </p:txBody>
      </p:sp>
    </p:spTree>
    <p:extLst>
      <p:ext uri="{BB962C8B-B14F-4D97-AF65-F5344CB8AC3E}">
        <p14:creationId xmlns:p14="http://schemas.microsoft.com/office/powerpoint/2010/main" val="3930024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64366"/>
        </a:solidFill>
        <a:effectLst/>
      </p:bgPr>
    </p:bg>
    <p:spTree>
      <p:nvGrpSpPr>
        <p:cNvPr id="1" name="2026 HSA Limits"/>
        <p:cNvGrpSpPr/>
        <p:nvPr/>
      </p:nvGrpSpPr>
      <p:grpSpPr>
        <a:xfrm>
          <a:off x="0" y="0"/>
          <a:ext cx="0" cy="0"/>
          <a:chOff x="0" y="0"/>
          <a:chExt cx="0" cy="0"/>
        </a:xfrm>
      </p:grpSpPr>
      <p:pic>
        <p:nvPicPr>
          <p:cNvPr id="2" name="Shape2"/>
          <p:cNvPicPr>
            <a:picLocks noChangeAspect="1"/>
          </p:cNvPicPr>
          <p:nvPr/>
        </p:nvPicPr>
        <p:blipFill>
          <a:blip r:embed="rId2"/>
          <a:stretch>
            <a:fillRect/>
          </a:stretch>
        </p:blipFill>
        <p:spPr>
          <a:xfrm rot="-5400000">
            <a:off x="2281257" y="3186276"/>
            <a:ext cx="5500316" cy="2918714"/>
          </a:xfrm>
          <a:prstGeom prst="rect">
            <a:avLst/>
          </a:prstGeom>
        </p:spPr>
      </p:pic>
      <p:pic>
        <p:nvPicPr>
          <p:cNvPr id="3" name="Shape-19"/>
          <p:cNvPicPr>
            <a:picLocks noChangeAspect="1"/>
          </p:cNvPicPr>
          <p:nvPr/>
        </p:nvPicPr>
        <p:blipFill>
          <a:blip r:embed="rId3"/>
          <a:stretch>
            <a:fillRect/>
          </a:stretch>
        </p:blipFill>
        <p:spPr>
          <a:xfrm>
            <a:off x="4286178" y="2365749"/>
            <a:ext cx="1482030" cy="1482030"/>
          </a:xfrm>
          <a:prstGeom prst="rect">
            <a:avLst/>
          </a:prstGeom>
        </p:spPr>
      </p:pic>
      <p:pic>
        <p:nvPicPr>
          <p:cNvPr id="4" name="Shape2"/>
          <p:cNvPicPr>
            <a:picLocks noChangeAspect="1"/>
          </p:cNvPicPr>
          <p:nvPr/>
        </p:nvPicPr>
        <p:blipFill>
          <a:blip r:embed="rId4"/>
          <a:stretch>
            <a:fillRect/>
          </a:stretch>
        </p:blipFill>
        <p:spPr>
          <a:xfrm rot="-5400000">
            <a:off x="5271387" y="3183225"/>
            <a:ext cx="5532314" cy="2918714"/>
          </a:xfrm>
          <a:prstGeom prst="rect">
            <a:avLst/>
          </a:prstGeom>
        </p:spPr>
      </p:pic>
      <p:pic>
        <p:nvPicPr>
          <p:cNvPr id="5" name="Shape-19"/>
          <p:cNvPicPr>
            <a:picLocks noChangeAspect="1"/>
          </p:cNvPicPr>
          <p:nvPr/>
        </p:nvPicPr>
        <p:blipFill>
          <a:blip r:embed="rId3"/>
          <a:stretch>
            <a:fillRect/>
          </a:stretch>
        </p:blipFill>
        <p:spPr>
          <a:xfrm>
            <a:off x="7292307" y="2346699"/>
            <a:ext cx="1482030" cy="1482030"/>
          </a:xfrm>
          <a:prstGeom prst="rect">
            <a:avLst/>
          </a:prstGeom>
        </p:spPr>
      </p:pic>
      <p:sp>
        <p:nvSpPr>
          <p:cNvPr id="6" name="Body text copy"/>
          <p:cNvSpPr/>
          <p:nvPr/>
        </p:nvSpPr>
        <p:spPr>
          <a:xfrm>
            <a:off x="3667273" y="4661274"/>
            <a:ext cx="2719680" cy="457200"/>
          </a:xfrm>
          <a:prstGeom prst="rect">
            <a:avLst/>
          </a:prstGeom>
        </p:spPr>
        <p:txBody>
          <a:bodyPr spcFirstLastPara="0" lIns="0" tIns="0" rIns="0" bIns="0" anchor="t"/>
          <a:lstStyle/>
          <a:p>
            <a:pPr algn="ctr" hangingPunct="0">
              <a:lnSpc>
                <a:spcPct val="100000"/>
              </a:lnSpc>
            </a:pPr>
            <a:r>
              <a:rPr sz="3000" b="1">
                <a:solidFill>
                  <a:srgbClr val="4D4D4D"/>
                </a:solidFill>
                <a:latin typeface="Montserrat"/>
                <a:ea typeface="+mn-ea"/>
                <a:cs typeface="Montserrat"/>
              </a:rPr>
              <a:t>$4,400</a:t>
            </a:r>
          </a:p>
        </p:txBody>
      </p:sp>
      <p:sp>
        <p:nvSpPr>
          <p:cNvPr id="7" name="Body text copy"/>
          <p:cNvSpPr/>
          <p:nvPr/>
        </p:nvSpPr>
        <p:spPr>
          <a:xfrm>
            <a:off x="3663222" y="4251699"/>
            <a:ext cx="2727782" cy="276225"/>
          </a:xfrm>
          <a:prstGeom prst="rect">
            <a:avLst/>
          </a:prstGeom>
        </p:spPr>
        <p:txBody>
          <a:bodyPr spcFirstLastPara="0" lIns="0" tIns="0" rIns="0" bIns="0" anchor="t"/>
          <a:lstStyle/>
          <a:p>
            <a:pPr algn="ctr" hangingPunct="0">
              <a:lnSpc>
                <a:spcPct val="100000"/>
              </a:lnSpc>
            </a:pPr>
            <a:r>
              <a:rPr sz="1800" b="1">
                <a:solidFill>
                  <a:srgbClr val="4D4D4D"/>
                </a:solidFill>
                <a:latin typeface="Muli"/>
                <a:ea typeface="+mn-ea"/>
                <a:cs typeface="Muli"/>
              </a:rPr>
              <a:t>SINGLE</a:t>
            </a:r>
          </a:p>
        </p:txBody>
      </p:sp>
      <p:sp>
        <p:nvSpPr>
          <p:cNvPr id="8" name="Body text copy"/>
          <p:cNvSpPr/>
          <p:nvPr/>
        </p:nvSpPr>
        <p:spPr>
          <a:xfrm>
            <a:off x="3803131" y="6029325"/>
            <a:ext cx="2447964" cy="619125"/>
          </a:xfrm>
          <a:prstGeom prst="rect">
            <a:avLst/>
          </a:prstGeom>
        </p:spPr>
        <p:txBody>
          <a:bodyPr spcFirstLastPara="0" lIns="0" tIns="0" rIns="0" bIns="0" anchor="t"/>
          <a:lstStyle/>
          <a:p>
            <a:pPr algn="ctr" hangingPunct="0">
              <a:lnSpc>
                <a:spcPct val="150000"/>
              </a:lnSpc>
            </a:pPr>
            <a:r>
              <a:rPr sz="1350">
                <a:solidFill>
                  <a:srgbClr val="4D4D4D"/>
                </a:solidFill>
                <a:latin typeface="Muli"/>
                <a:ea typeface="+mn-ea"/>
                <a:cs typeface="Muli"/>
              </a:rPr>
              <a:t>$1,000 catch-up contribution for individuals age 55+</a:t>
            </a:r>
          </a:p>
        </p:txBody>
      </p:sp>
      <p:sp>
        <p:nvSpPr>
          <p:cNvPr id="9" name="Body text copy copy 3"/>
          <p:cNvSpPr/>
          <p:nvPr/>
        </p:nvSpPr>
        <p:spPr>
          <a:xfrm>
            <a:off x="4013900" y="5286375"/>
            <a:ext cx="2035030" cy="552450"/>
          </a:xfrm>
          <a:prstGeom prst="rect">
            <a:avLst/>
          </a:prstGeom>
          <a:solidFill>
            <a:srgbClr val="4D4D4D"/>
          </a:solidFill>
          <a:ln w="9525" cmpd="sng">
            <a:solidFill>
              <a:srgbClr val="4D4D4D"/>
            </a:solidFill>
          </a:ln>
        </p:spPr>
        <p:txBody>
          <a:bodyPr spcFirstLastPara="0" lIns="0" tIns="161925" rIns="0" bIns="0" anchor="t"/>
          <a:lstStyle/>
          <a:p>
            <a:pPr algn="ctr" hangingPunct="0">
              <a:lnSpc>
                <a:spcPct val="100000"/>
              </a:lnSpc>
            </a:pPr>
            <a:r>
              <a:rPr sz="1350" b="1" spc="75">
                <a:solidFill>
                  <a:srgbClr val="FFFFFF"/>
                </a:solidFill>
                <a:latin typeface="Muli"/>
                <a:ea typeface="+mn-ea"/>
                <a:cs typeface="Muli"/>
              </a:rPr>
              <a:t>ANNUALLY</a:t>
            </a:r>
          </a:p>
        </p:txBody>
      </p:sp>
      <p:sp>
        <p:nvSpPr>
          <p:cNvPr id="10" name="Body text copy"/>
          <p:cNvSpPr/>
          <p:nvPr/>
        </p:nvSpPr>
        <p:spPr>
          <a:xfrm>
            <a:off x="1017053" y="666750"/>
            <a:ext cx="10982325" cy="552450"/>
          </a:xfrm>
          <a:prstGeom prst="rect">
            <a:avLst/>
          </a:prstGeom>
        </p:spPr>
        <p:txBody>
          <a:bodyPr spcFirstLastPara="0" lIns="0" tIns="0" rIns="0" bIns="0" anchor="t"/>
          <a:lstStyle/>
          <a:p>
            <a:pPr algn="ctr" hangingPunct="0">
              <a:lnSpc>
                <a:spcPct val="100000"/>
              </a:lnSpc>
            </a:pPr>
            <a:r>
              <a:rPr sz="3600" b="1">
                <a:solidFill>
                  <a:srgbClr val="53C93B"/>
                </a:solidFill>
                <a:latin typeface="Montserrat"/>
                <a:ea typeface="+mn-ea"/>
                <a:cs typeface="Montserrat"/>
              </a:rPr>
              <a:t>2026 HSA CONTRIBUTION LIMITS</a:t>
            </a:r>
          </a:p>
        </p:txBody>
      </p:sp>
      <p:sp>
        <p:nvSpPr>
          <p:cNvPr id="11" name="Body text copy"/>
          <p:cNvSpPr/>
          <p:nvPr/>
        </p:nvSpPr>
        <p:spPr>
          <a:xfrm>
            <a:off x="1019200" y="1323975"/>
            <a:ext cx="10982325" cy="819150"/>
          </a:xfrm>
          <a:prstGeom prst="rect">
            <a:avLst/>
          </a:prstGeom>
        </p:spPr>
        <p:txBody>
          <a:bodyPr spcFirstLastPara="0" lIns="0" tIns="0" rIns="0" bIns="0" anchor="t"/>
          <a:lstStyle/>
          <a:p>
            <a:pPr algn="ctr" hangingPunct="0">
              <a:lnSpc>
                <a:spcPct val="133333"/>
              </a:lnSpc>
            </a:pPr>
            <a:r>
              <a:rPr sz="1350" cap="all">
                <a:solidFill>
                  <a:srgbClr val="264366"/>
                </a:solidFill>
                <a:latin typeface="Muli"/>
                <a:ea typeface="+mn-ea"/>
                <a:cs typeface="Muli"/>
              </a:rPr>
              <a:t>YOU choose how much of YOUR pay to place in the hsa*</a:t>
            </a:r>
          </a:p>
          <a:p>
            <a:pPr algn="ctr" hangingPunct="0">
              <a:lnSpc>
                <a:spcPct val="133333"/>
              </a:lnSpc>
            </a:pPr>
            <a:r>
              <a:rPr sz="1350" cap="all">
                <a:solidFill>
                  <a:srgbClr val="53C93B"/>
                </a:solidFill>
                <a:latin typeface="Muli"/>
                <a:ea typeface="+mn-ea"/>
                <a:cs typeface="Muli"/>
              </a:rPr>
              <a:t>(up to the IRS Maximum)</a:t>
            </a:r>
          </a:p>
          <a:p>
            <a:pPr algn="ctr" hangingPunct="0">
              <a:lnSpc>
                <a:spcPct val="133333"/>
              </a:lnSpc>
            </a:pPr>
            <a:endParaRPr sz="1350" cap="all">
              <a:solidFill>
                <a:srgbClr val="53C93B"/>
              </a:solidFill>
              <a:latin typeface="Muli"/>
              <a:ea typeface="+mn-ea"/>
              <a:cs typeface="Muli"/>
            </a:endParaRPr>
          </a:p>
        </p:txBody>
      </p:sp>
      <p:sp>
        <p:nvSpPr>
          <p:cNvPr id="12" name="Body text copy"/>
          <p:cNvSpPr/>
          <p:nvPr/>
        </p:nvSpPr>
        <p:spPr>
          <a:xfrm>
            <a:off x="6684495" y="4657725"/>
            <a:ext cx="2719680" cy="457200"/>
          </a:xfrm>
          <a:prstGeom prst="rect">
            <a:avLst/>
          </a:prstGeom>
        </p:spPr>
        <p:txBody>
          <a:bodyPr spcFirstLastPara="0" lIns="0" tIns="0" rIns="0" bIns="0" anchor="t"/>
          <a:lstStyle/>
          <a:p>
            <a:pPr algn="ctr" hangingPunct="0">
              <a:lnSpc>
                <a:spcPct val="100000"/>
              </a:lnSpc>
            </a:pPr>
            <a:r>
              <a:rPr sz="3000" b="1">
                <a:solidFill>
                  <a:srgbClr val="4D4D4D"/>
                </a:solidFill>
                <a:latin typeface="Montserrat"/>
                <a:ea typeface="+mn-ea"/>
                <a:cs typeface="Montserrat"/>
              </a:rPr>
              <a:t>$8,750</a:t>
            </a:r>
          </a:p>
        </p:txBody>
      </p:sp>
      <p:sp>
        <p:nvSpPr>
          <p:cNvPr id="13" name="Body text copy"/>
          <p:cNvSpPr/>
          <p:nvPr/>
        </p:nvSpPr>
        <p:spPr>
          <a:xfrm>
            <a:off x="6680445" y="4248150"/>
            <a:ext cx="2727782" cy="276225"/>
          </a:xfrm>
          <a:prstGeom prst="rect">
            <a:avLst/>
          </a:prstGeom>
        </p:spPr>
        <p:txBody>
          <a:bodyPr spcFirstLastPara="0" lIns="0" tIns="0" rIns="0" bIns="0" anchor="t"/>
          <a:lstStyle/>
          <a:p>
            <a:pPr algn="ctr" hangingPunct="0">
              <a:lnSpc>
                <a:spcPct val="100000"/>
              </a:lnSpc>
            </a:pPr>
            <a:r>
              <a:rPr sz="1800" b="1">
                <a:solidFill>
                  <a:srgbClr val="4D4D4D"/>
                </a:solidFill>
                <a:latin typeface="Muli"/>
                <a:ea typeface="+mn-ea"/>
                <a:cs typeface="Muli"/>
              </a:rPr>
              <a:t>FAMILY</a:t>
            </a:r>
          </a:p>
        </p:txBody>
      </p:sp>
      <p:sp>
        <p:nvSpPr>
          <p:cNvPr id="14" name="Body text copy"/>
          <p:cNvSpPr/>
          <p:nvPr/>
        </p:nvSpPr>
        <p:spPr>
          <a:xfrm>
            <a:off x="6820353" y="6025776"/>
            <a:ext cx="2447964" cy="619125"/>
          </a:xfrm>
          <a:prstGeom prst="rect">
            <a:avLst/>
          </a:prstGeom>
        </p:spPr>
        <p:txBody>
          <a:bodyPr spcFirstLastPara="0" lIns="0" tIns="0" rIns="0" bIns="0" anchor="t"/>
          <a:lstStyle/>
          <a:p>
            <a:pPr algn="ctr" hangingPunct="0">
              <a:lnSpc>
                <a:spcPct val="150000"/>
              </a:lnSpc>
            </a:pPr>
            <a:r>
              <a:rPr sz="1350">
                <a:solidFill>
                  <a:srgbClr val="4D4D4D"/>
                </a:solidFill>
                <a:latin typeface="Muli"/>
                <a:ea typeface="+mn-ea"/>
                <a:cs typeface="Muli"/>
              </a:rPr>
              <a:t>$1,000 catch-up contribution for individuals age 55+</a:t>
            </a:r>
          </a:p>
        </p:txBody>
      </p:sp>
      <p:sp>
        <p:nvSpPr>
          <p:cNvPr id="15" name="Body text copy copy 3"/>
          <p:cNvSpPr/>
          <p:nvPr/>
        </p:nvSpPr>
        <p:spPr>
          <a:xfrm>
            <a:off x="7031123" y="5282826"/>
            <a:ext cx="2035030" cy="552450"/>
          </a:xfrm>
          <a:prstGeom prst="rect">
            <a:avLst/>
          </a:prstGeom>
          <a:solidFill>
            <a:srgbClr val="4D4D4D"/>
          </a:solidFill>
          <a:ln w="9525" cmpd="sng">
            <a:solidFill>
              <a:srgbClr val="4D4D4D"/>
            </a:solidFill>
          </a:ln>
        </p:spPr>
        <p:txBody>
          <a:bodyPr spcFirstLastPara="0" lIns="0" tIns="161925" rIns="0" bIns="0" anchor="t"/>
          <a:lstStyle/>
          <a:p>
            <a:pPr algn="ctr" hangingPunct="0">
              <a:lnSpc>
                <a:spcPct val="100000"/>
              </a:lnSpc>
            </a:pPr>
            <a:r>
              <a:rPr sz="1350" b="1" spc="75">
                <a:solidFill>
                  <a:srgbClr val="FFFFFF"/>
                </a:solidFill>
                <a:latin typeface="Muli"/>
                <a:ea typeface="+mn-ea"/>
                <a:cs typeface="Muli"/>
              </a:rPr>
              <a:t>ANNUALLY</a:t>
            </a:r>
          </a:p>
        </p:txBody>
      </p:sp>
      <p:pic>
        <p:nvPicPr>
          <p:cNvPr id="16" name="WebIconsSolid31"/>
          <p:cNvPicPr>
            <a:picLocks noChangeAspect="1"/>
          </p:cNvPicPr>
          <p:nvPr/>
        </p:nvPicPr>
        <p:blipFill>
          <a:blip r:embed="rId5"/>
          <a:stretch>
            <a:fillRect/>
          </a:stretch>
        </p:blipFill>
        <p:spPr>
          <a:xfrm>
            <a:off x="7437930" y="2790825"/>
            <a:ext cx="1190625" cy="619125"/>
          </a:xfrm>
          <a:prstGeom prst="rect">
            <a:avLst/>
          </a:prstGeom>
        </p:spPr>
      </p:pic>
      <p:pic>
        <p:nvPicPr>
          <p:cNvPr id="17" name="inf12"/>
          <p:cNvPicPr>
            <a:picLocks noChangeAspect="1"/>
          </p:cNvPicPr>
          <p:nvPr/>
        </p:nvPicPr>
        <p:blipFill>
          <a:blip r:embed="rId6"/>
          <a:stretch>
            <a:fillRect/>
          </a:stretch>
        </p:blipFill>
        <p:spPr>
          <a:xfrm>
            <a:off x="4638519" y="2686050"/>
            <a:ext cx="785792" cy="805115"/>
          </a:xfrm>
          <a:prstGeom prst="rect">
            <a:avLst/>
          </a:prstGeom>
        </p:spPr>
      </p:pic>
      <p:sp>
        <p:nvSpPr>
          <p:cNvPr id="18" name="Body text copy copy 4"/>
          <p:cNvSpPr/>
          <p:nvPr/>
        </p:nvSpPr>
        <p:spPr>
          <a:xfrm>
            <a:off x="9648825" y="5476875"/>
            <a:ext cx="3190875" cy="1095375"/>
          </a:xfrm>
          <a:prstGeom prst="rect">
            <a:avLst/>
          </a:prstGeom>
        </p:spPr>
        <p:txBody>
          <a:bodyPr spcFirstLastPara="0" lIns="0" tIns="0" rIns="0" bIns="0" anchor="t"/>
          <a:lstStyle/>
          <a:p>
            <a:pPr algn="ctr" hangingPunct="0">
              <a:lnSpc>
                <a:spcPct val="133333"/>
              </a:lnSpc>
            </a:pPr>
            <a:r>
              <a:rPr sz="1350">
                <a:solidFill>
                  <a:srgbClr val="FFFFFF"/>
                </a:solidFill>
                <a:latin typeface="Muli"/>
                <a:ea typeface="+mn-ea"/>
                <a:cs typeface="Muli"/>
              </a:rPr>
              <a:t>*Limits are based on the assumption that an individual is HSA eligible for the full plan year. Limits may be prorated based on the duration of HSA eligibility.</a:t>
            </a:r>
          </a:p>
        </p:txBody>
      </p:sp>
      <p:sp>
        <p:nvSpPr>
          <p:cNvPr id="19" name="Rectangle 18"/>
          <p:cNvSpPr/>
          <p:nvPr/>
        </p:nvSpPr>
        <p:spPr>
          <a:xfrm>
            <a:off x="9677400" y="6800850"/>
            <a:ext cx="2816225" cy="400050"/>
          </a:xfrm>
          <a:prstGeom prst="rect">
            <a:avLst/>
          </a:prstGeom>
        </p:spPr>
        <p:txBody>
          <a:bodyPr spcFirstLastPara="0" lIns="95250" tIns="95250" rIns="95250" bIns="0" anchor="t"/>
          <a:lstStyle/>
          <a:p>
            <a:pPr algn="l" hangingPunct="0">
              <a:lnSpc>
                <a:spcPct val="100000"/>
              </a:lnSpc>
            </a:pPr>
            <a:r>
              <a:rPr sz="1350">
                <a:solidFill>
                  <a:srgbClr val="999999"/>
                </a:solidFill>
                <a:latin typeface="Arial"/>
                <a:ea typeface="+mn-ea"/>
                <a:cs typeface="Arial"/>
              </a:rPr>
              <a:t>© Employee Benefits Corporation</a:t>
            </a:r>
          </a:p>
        </p:txBody>
      </p:sp>
    </p:spTree>
    <p:extLst>
      <p:ext uri="{BB962C8B-B14F-4D97-AF65-F5344CB8AC3E}">
        <p14:creationId xmlns:p14="http://schemas.microsoft.com/office/powerpoint/2010/main" val="3930024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2 Pricing Table"/>
        <p:cNvGrpSpPr/>
        <p:nvPr/>
      </p:nvGrpSpPr>
      <p:grpSpPr>
        <a:xfrm>
          <a:off x="0" y="0"/>
          <a:ext cx="0" cy="0"/>
          <a:chOff x="0" y="0"/>
          <a:chExt cx="0" cy="0"/>
        </a:xfrm>
      </p:grpSpPr>
      <p:pic>
        <p:nvPicPr>
          <p:cNvPr id="2" name="micheile henderson"/>
          <p:cNvPicPr/>
          <p:nvPr/>
        </p:nvPicPr>
        <p:blipFill rotWithShape="1">
          <a:blip r:embed="rId2"/>
          <a:stretch>
            <a:fillRect/>
          </a:stretch>
        </p:blipFill>
        <p:spPr>
          <a:xfrm>
            <a:off x="0" y="3943350"/>
            <a:ext cx="13049250" cy="3371850"/>
          </a:xfrm>
          <a:prstGeom prst="rect">
            <a:avLst/>
          </a:prstGeom>
        </p:spPr>
      </p:pic>
      <p:sp>
        <p:nvSpPr>
          <p:cNvPr id="3" name="Body text"/>
          <p:cNvSpPr/>
          <p:nvPr/>
        </p:nvSpPr>
        <p:spPr>
          <a:xfrm>
            <a:off x="704850" y="1600200"/>
            <a:ext cx="4514216" cy="1009650"/>
          </a:xfrm>
          <a:prstGeom prst="rect">
            <a:avLst/>
          </a:prstGeom>
        </p:spPr>
        <p:txBody>
          <a:bodyPr spcFirstLastPara="0" lIns="0" tIns="0" rIns="0" bIns="0" anchor="t"/>
          <a:lstStyle/>
          <a:p>
            <a:pPr algn="l" hangingPunct="0">
              <a:lnSpc>
                <a:spcPct val="91667"/>
              </a:lnSpc>
              <a:spcBef>
                <a:spcPct val="3333"/>
              </a:spcBef>
            </a:pPr>
            <a:r>
              <a:rPr sz="3600" b="1">
                <a:solidFill>
                  <a:srgbClr val="264366"/>
                </a:solidFill>
                <a:latin typeface="Montserrat"/>
                <a:ea typeface="+mn-ea"/>
                <a:cs typeface="Montserrat"/>
              </a:rPr>
              <a:t>ABC COMPANY'S </a:t>
            </a:r>
            <a:r>
              <a:rPr sz="3600">
                <a:solidFill>
                  <a:srgbClr val="264366"/>
                </a:solidFill>
                <a:latin typeface="Montserrat"/>
                <a:ea typeface="+mn-ea"/>
                <a:cs typeface="Montserrat"/>
              </a:rPr>
              <a:t>CONTRIBUTIONS</a:t>
            </a:r>
          </a:p>
        </p:txBody>
      </p:sp>
      <p:sp>
        <p:nvSpPr>
          <p:cNvPr id="4" name="Body text copy"/>
          <p:cNvSpPr/>
          <p:nvPr/>
        </p:nvSpPr>
        <p:spPr>
          <a:xfrm>
            <a:off x="704850" y="2933700"/>
            <a:ext cx="4514216" cy="685800"/>
          </a:xfrm>
          <a:prstGeom prst="rect">
            <a:avLst/>
          </a:prstGeom>
        </p:spPr>
        <p:txBody>
          <a:bodyPr spcFirstLastPara="0" lIns="0" tIns="0" rIns="0" bIns="0" anchor="t"/>
          <a:lstStyle/>
          <a:p>
            <a:pPr algn="l" hangingPunct="0">
              <a:lnSpc>
                <a:spcPct val="150000"/>
              </a:lnSpc>
            </a:pPr>
            <a:r>
              <a:rPr sz="1500">
                <a:solidFill>
                  <a:srgbClr val="264366"/>
                </a:solidFill>
                <a:latin typeface="Muli"/>
                <a:ea typeface="+mn-ea"/>
                <a:cs typeface="Muli"/>
              </a:rPr>
              <a:t>Our contributions count towards your HSA maximum annual contribution limit.</a:t>
            </a:r>
          </a:p>
        </p:txBody>
      </p:sp>
      <p:pic>
        <p:nvPicPr>
          <p:cNvPr id="5" name="Shape7"/>
          <p:cNvPicPr>
            <a:picLocks noChangeAspect="1"/>
          </p:cNvPicPr>
          <p:nvPr/>
        </p:nvPicPr>
        <p:blipFill>
          <a:blip r:embed="rId3"/>
          <a:stretch>
            <a:fillRect/>
          </a:stretch>
        </p:blipFill>
        <p:spPr>
          <a:xfrm rot="5400000">
            <a:off x="5573436" y="986960"/>
            <a:ext cx="3825701" cy="3337682"/>
          </a:xfrm>
          <a:prstGeom prst="rect">
            <a:avLst/>
          </a:prstGeom>
        </p:spPr>
      </p:pic>
      <p:pic>
        <p:nvPicPr>
          <p:cNvPr id="6" name="Shape19"/>
          <p:cNvPicPr>
            <a:picLocks noChangeAspect="1"/>
          </p:cNvPicPr>
          <p:nvPr/>
        </p:nvPicPr>
        <p:blipFill>
          <a:blip r:embed="rId4"/>
          <a:stretch>
            <a:fillRect/>
          </a:stretch>
        </p:blipFill>
        <p:spPr>
          <a:xfrm rot="16200000">
            <a:off x="6333598" y="1905676"/>
            <a:ext cx="2314426" cy="3361122"/>
          </a:xfrm>
          <a:prstGeom prst="rect">
            <a:avLst/>
          </a:prstGeom>
        </p:spPr>
      </p:pic>
      <p:sp>
        <p:nvSpPr>
          <p:cNvPr id="7" name="Body text copy copy 1"/>
          <p:cNvSpPr/>
          <p:nvPr/>
        </p:nvSpPr>
        <p:spPr>
          <a:xfrm>
            <a:off x="6024330" y="1724025"/>
            <a:ext cx="2923915" cy="590550"/>
          </a:xfrm>
          <a:prstGeom prst="rect">
            <a:avLst/>
          </a:prstGeom>
        </p:spPr>
        <p:txBody>
          <a:bodyPr spcFirstLastPara="0" lIns="0" tIns="0" rIns="0" bIns="0" anchor="t"/>
          <a:lstStyle/>
          <a:p>
            <a:pPr algn="ctr" hangingPunct="0">
              <a:lnSpc>
                <a:spcPct val="108333"/>
              </a:lnSpc>
            </a:pPr>
            <a:r>
              <a:rPr sz="3600">
                <a:solidFill>
                  <a:srgbClr val="FFFFFF"/>
                </a:solidFill>
                <a:latin typeface="Montserrat"/>
                <a:ea typeface="+mn-ea"/>
                <a:cs typeface="Montserrat"/>
              </a:rPr>
              <a:t>SINGLE</a:t>
            </a:r>
          </a:p>
        </p:txBody>
      </p:sp>
      <p:sp>
        <p:nvSpPr>
          <p:cNvPr id="8" name="Body text copy copy 2"/>
          <p:cNvSpPr/>
          <p:nvPr/>
        </p:nvSpPr>
        <p:spPr>
          <a:xfrm>
            <a:off x="6457587" y="3448050"/>
            <a:ext cx="2057400" cy="704850"/>
          </a:xfrm>
          <a:prstGeom prst="rect">
            <a:avLst/>
          </a:prstGeom>
          <a:solidFill>
            <a:srgbClr val="333333"/>
          </a:solidFill>
          <a:ln w="0" cmpd="sng">
            <a:solidFill>
              <a:srgbClr val="333333"/>
            </a:solidFill>
          </a:ln>
        </p:spPr>
        <p:txBody>
          <a:bodyPr spcFirstLastPara="0" lIns="66675" tIns="180975" rIns="66675" bIns="0" anchor="t"/>
          <a:lstStyle/>
          <a:p>
            <a:pPr algn="ctr" hangingPunct="0">
              <a:lnSpc>
                <a:spcPct val="100000"/>
              </a:lnSpc>
            </a:pPr>
            <a:r>
              <a:rPr sz="2250" b="1" spc="150">
                <a:solidFill>
                  <a:srgbClr val="FFFFFF"/>
                </a:solidFill>
                <a:latin typeface="Muli"/>
                <a:ea typeface="+mn-ea"/>
                <a:cs typeface="Muli"/>
              </a:rPr>
              <a:t>$X,XXX</a:t>
            </a:r>
          </a:p>
        </p:txBody>
      </p:sp>
      <p:pic>
        <p:nvPicPr>
          <p:cNvPr id="9" name="Shape7"/>
          <p:cNvPicPr>
            <a:picLocks noChangeAspect="1"/>
          </p:cNvPicPr>
          <p:nvPr/>
        </p:nvPicPr>
        <p:blipFill>
          <a:blip r:embed="rId5"/>
          <a:stretch>
            <a:fillRect/>
          </a:stretch>
        </p:blipFill>
        <p:spPr>
          <a:xfrm rot="5400000">
            <a:off x="8992911" y="986960"/>
            <a:ext cx="3825701" cy="3337682"/>
          </a:xfrm>
          <a:prstGeom prst="rect">
            <a:avLst/>
          </a:prstGeom>
        </p:spPr>
      </p:pic>
      <p:pic>
        <p:nvPicPr>
          <p:cNvPr id="10" name="Shape19"/>
          <p:cNvPicPr>
            <a:picLocks noChangeAspect="1"/>
          </p:cNvPicPr>
          <p:nvPr/>
        </p:nvPicPr>
        <p:blipFill>
          <a:blip r:embed="rId4"/>
          <a:stretch>
            <a:fillRect/>
          </a:stretch>
        </p:blipFill>
        <p:spPr>
          <a:xfrm rot="16200000">
            <a:off x="9753073" y="1905676"/>
            <a:ext cx="2314426" cy="3361122"/>
          </a:xfrm>
          <a:prstGeom prst="rect">
            <a:avLst/>
          </a:prstGeom>
        </p:spPr>
      </p:pic>
      <p:sp>
        <p:nvSpPr>
          <p:cNvPr id="11" name="Body text copy copy 1"/>
          <p:cNvSpPr/>
          <p:nvPr/>
        </p:nvSpPr>
        <p:spPr>
          <a:xfrm>
            <a:off x="9448329" y="1724025"/>
            <a:ext cx="2923915" cy="590550"/>
          </a:xfrm>
          <a:prstGeom prst="rect">
            <a:avLst/>
          </a:prstGeom>
        </p:spPr>
        <p:txBody>
          <a:bodyPr spcFirstLastPara="0" lIns="0" tIns="0" rIns="0" bIns="0" anchor="t"/>
          <a:lstStyle/>
          <a:p>
            <a:pPr algn="ctr" hangingPunct="0">
              <a:lnSpc>
                <a:spcPct val="108333"/>
              </a:lnSpc>
            </a:pPr>
            <a:r>
              <a:rPr sz="3600">
                <a:solidFill>
                  <a:srgbClr val="FFFFFF"/>
                </a:solidFill>
                <a:latin typeface="Montserrat"/>
                <a:ea typeface="+mn-ea"/>
                <a:cs typeface="Montserrat"/>
              </a:rPr>
              <a:t>FAMILY</a:t>
            </a:r>
          </a:p>
        </p:txBody>
      </p:sp>
      <p:sp>
        <p:nvSpPr>
          <p:cNvPr id="12" name="Body text copy copy 2"/>
          <p:cNvSpPr/>
          <p:nvPr/>
        </p:nvSpPr>
        <p:spPr>
          <a:xfrm>
            <a:off x="9876542" y="3448050"/>
            <a:ext cx="2057400" cy="704850"/>
          </a:xfrm>
          <a:prstGeom prst="rect">
            <a:avLst/>
          </a:prstGeom>
          <a:solidFill>
            <a:srgbClr val="333333"/>
          </a:solidFill>
          <a:ln w="0" cmpd="sng">
            <a:solidFill>
              <a:srgbClr val="333333"/>
            </a:solidFill>
          </a:ln>
        </p:spPr>
        <p:txBody>
          <a:bodyPr spcFirstLastPara="0" lIns="66675" tIns="180975" rIns="66675" bIns="0" anchor="t"/>
          <a:lstStyle/>
          <a:p>
            <a:pPr algn="ctr" hangingPunct="0">
              <a:lnSpc>
                <a:spcPct val="100000"/>
              </a:lnSpc>
            </a:pPr>
            <a:r>
              <a:rPr sz="2250" b="1" spc="150">
                <a:solidFill>
                  <a:srgbClr val="FFFFFF"/>
                </a:solidFill>
                <a:latin typeface="Muli"/>
                <a:ea typeface="+mn-ea"/>
                <a:cs typeface="Muli"/>
              </a:rPr>
              <a:t>$X,XXX</a:t>
            </a:r>
          </a:p>
        </p:txBody>
      </p:sp>
      <p:pic>
        <p:nvPicPr>
          <p:cNvPr id="13" name="Shape-19"/>
          <p:cNvPicPr>
            <a:picLocks noChangeAspect="1"/>
          </p:cNvPicPr>
          <p:nvPr/>
        </p:nvPicPr>
        <p:blipFill>
          <a:blip r:embed="rId6"/>
          <a:stretch>
            <a:fillRect/>
          </a:stretch>
        </p:blipFill>
        <p:spPr>
          <a:xfrm>
            <a:off x="7085682" y="866775"/>
            <a:ext cx="800172" cy="800172"/>
          </a:xfrm>
          <a:prstGeom prst="rect">
            <a:avLst/>
          </a:prstGeom>
        </p:spPr>
      </p:pic>
      <p:pic>
        <p:nvPicPr>
          <p:cNvPr id="14" name="inf12"/>
          <p:cNvPicPr>
            <a:picLocks noChangeAspect="1"/>
          </p:cNvPicPr>
          <p:nvPr/>
        </p:nvPicPr>
        <p:blipFill>
          <a:blip r:embed="rId7"/>
          <a:stretch>
            <a:fillRect/>
          </a:stretch>
        </p:blipFill>
        <p:spPr>
          <a:xfrm>
            <a:off x="7275916" y="1039711"/>
            <a:ext cx="424262" cy="434694"/>
          </a:xfrm>
          <a:prstGeom prst="rect">
            <a:avLst/>
          </a:prstGeom>
        </p:spPr>
      </p:pic>
      <p:pic>
        <p:nvPicPr>
          <p:cNvPr id="15" name="Shape-19"/>
          <p:cNvPicPr>
            <a:picLocks noChangeAspect="1"/>
          </p:cNvPicPr>
          <p:nvPr/>
        </p:nvPicPr>
        <p:blipFill>
          <a:blip r:embed="rId6"/>
          <a:stretch>
            <a:fillRect/>
          </a:stretch>
        </p:blipFill>
        <p:spPr>
          <a:xfrm>
            <a:off x="10572750" y="866775"/>
            <a:ext cx="800100" cy="800100"/>
          </a:xfrm>
          <a:prstGeom prst="rect">
            <a:avLst/>
          </a:prstGeom>
        </p:spPr>
      </p:pic>
      <p:pic>
        <p:nvPicPr>
          <p:cNvPr id="16" name="WebIconsSolid31"/>
          <p:cNvPicPr>
            <a:picLocks noChangeAspect="1"/>
          </p:cNvPicPr>
          <p:nvPr/>
        </p:nvPicPr>
        <p:blipFill>
          <a:blip r:embed="rId8"/>
          <a:stretch>
            <a:fillRect/>
          </a:stretch>
        </p:blipFill>
        <p:spPr>
          <a:xfrm>
            <a:off x="10651367" y="1106544"/>
            <a:ext cx="642780" cy="334245"/>
          </a:xfrm>
          <a:prstGeom prst="rect">
            <a:avLst/>
          </a:prstGeom>
        </p:spPr>
      </p:pic>
      <p:sp>
        <p:nvSpPr>
          <p:cNvPr id="17" name="Rectangle 16"/>
          <p:cNvSpPr/>
          <p:nvPr/>
        </p:nvSpPr>
        <p:spPr>
          <a:xfrm>
            <a:off x="9677400" y="6800850"/>
            <a:ext cx="2816225" cy="400050"/>
          </a:xfrm>
          <a:prstGeom prst="rect">
            <a:avLst/>
          </a:prstGeom>
        </p:spPr>
        <p:txBody>
          <a:bodyPr spcFirstLastPara="0" lIns="95250" tIns="95250" rIns="95250" bIns="0" anchor="t"/>
          <a:lstStyle/>
          <a:p>
            <a:pPr algn="l" hangingPunct="0">
              <a:lnSpc>
                <a:spcPct val="100000"/>
              </a:lnSpc>
            </a:pPr>
            <a:r>
              <a:rPr sz="1350">
                <a:solidFill>
                  <a:srgbClr val="999999"/>
                </a:solidFill>
                <a:latin typeface="Arial"/>
                <a:ea typeface="+mn-ea"/>
                <a:cs typeface="Arial"/>
              </a:rPr>
              <a:t>© Employee Benefits Corporation</a:t>
            </a:r>
          </a:p>
        </p:txBody>
      </p:sp>
    </p:spTree>
    <p:extLst>
      <p:ext uri="{BB962C8B-B14F-4D97-AF65-F5344CB8AC3E}">
        <p14:creationId xmlns:p14="http://schemas.microsoft.com/office/powerpoint/2010/main" val="3930024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ervices copy 10"/>
        <p:cNvGrpSpPr/>
        <p:nvPr/>
      </p:nvGrpSpPr>
      <p:grpSpPr>
        <a:xfrm>
          <a:off x="0" y="0"/>
          <a:ext cx="0" cy="0"/>
          <a:chOff x="0" y="0"/>
          <a:chExt cx="0" cy="0"/>
        </a:xfrm>
      </p:grpSpPr>
      <p:pic>
        <p:nvPicPr>
          <p:cNvPr id="2" name="Arlington Research"/>
          <p:cNvPicPr/>
          <p:nvPr/>
        </p:nvPicPr>
        <p:blipFill rotWithShape="1">
          <a:blip r:embed="rId2"/>
          <a:stretch>
            <a:fillRect/>
          </a:stretch>
        </p:blipFill>
        <p:spPr>
          <a:xfrm>
            <a:off x="0" y="0"/>
            <a:ext cx="13011150" cy="3848100"/>
          </a:xfrm>
          <a:prstGeom prst="rect">
            <a:avLst/>
          </a:prstGeom>
        </p:spPr>
      </p:pic>
      <p:pic>
        <p:nvPicPr>
          <p:cNvPr id="3" name="Circle-31"/>
          <p:cNvPicPr>
            <a:picLocks noChangeAspect="1"/>
          </p:cNvPicPr>
          <p:nvPr/>
        </p:nvPicPr>
        <p:blipFill>
          <a:blip r:embed="rId3"/>
          <a:stretch>
            <a:fillRect/>
          </a:stretch>
        </p:blipFill>
        <p:spPr>
          <a:xfrm>
            <a:off x="2027172" y="2857500"/>
            <a:ext cx="1979759" cy="1979759"/>
          </a:xfrm>
          <a:prstGeom prst="rect">
            <a:avLst/>
          </a:prstGeom>
        </p:spPr>
      </p:pic>
      <p:sp>
        <p:nvSpPr>
          <p:cNvPr id="4" name="Body text copy"/>
          <p:cNvSpPr/>
          <p:nvPr/>
        </p:nvSpPr>
        <p:spPr>
          <a:xfrm>
            <a:off x="1754990" y="5181600"/>
            <a:ext cx="2524125" cy="276225"/>
          </a:xfrm>
          <a:prstGeom prst="rect">
            <a:avLst/>
          </a:prstGeom>
        </p:spPr>
        <p:txBody>
          <a:bodyPr spcFirstLastPara="0" lIns="0" tIns="0" rIns="0" bIns="0" anchor="t"/>
          <a:lstStyle/>
          <a:p>
            <a:pPr algn="ctr" hangingPunct="0">
              <a:lnSpc>
                <a:spcPct val="100000"/>
              </a:lnSpc>
            </a:pPr>
            <a:r>
              <a:rPr sz="1800" b="1">
                <a:solidFill>
                  <a:srgbClr val="264366"/>
                </a:solidFill>
                <a:latin typeface="Montserrat"/>
                <a:ea typeface="+mn-ea"/>
                <a:cs typeface="Montserrat"/>
              </a:rPr>
              <a:t>SPEND</a:t>
            </a:r>
          </a:p>
        </p:txBody>
      </p:sp>
      <p:sp>
        <p:nvSpPr>
          <p:cNvPr id="5" name="Body text copy"/>
          <p:cNvSpPr/>
          <p:nvPr/>
        </p:nvSpPr>
        <p:spPr>
          <a:xfrm>
            <a:off x="1568663" y="5582180"/>
            <a:ext cx="2896778" cy="1371600"/>
          </a:xfrm>
          <a:prstGeom prst="rect">
            <a:avLst/>
          </a:prstGeom>
        </p:spPr>
        <p:txBody>
          <a:bodyPr spcFirstLastPara="0" lIns="0" tIns="0" rIns="0" bIns="0" anchor="t"/>
          <a:lstStyle/>
          <a:p>
            <a:pPr algn="ctr" hangingPunct="0">
              <a:lnSpc>
                <a:spcPct val="133333"/>
              </a:lnSpc>
            </a:pPr>
            <a:r>
              <a:rPr sz="1350">
                <a:solidFill>
                  <a:srgbClr val="264366"/>
                </a:solidFill>
                <a:latin typeface="Muli"/>
                <a:ea typeface="+mn-ea"/>
                <a:cs typeface="Muli"/>
              </a:rPr>
              <a:t>Use funds on a tax-free basis to pay for eligible purchases as they come up. For more information on where you can spend your HSA funds, visit </a:t>
            </a:r>
            <a:r>
              <a:rPr sz="1350">
                <a:solidFill>
                  <a:srgbClr val="264366"/>
                </a:solidFill>
                <a:latin typeface="Muli"/>
                <a:ea typeface="+mn-ea"/>
                <a:cs typeface="Muli"/>
                <a:hlinkClick r:id="rId4"/>
              </a:rPr>
              <a:t>ebcflex.com/WheretoShop</a:t>
            </a:r>
            <a:r>
              <a:rPr sz="1350">
                <a:solidFill>
                  <a:srgbClr val="264366"/>
                </a:solidFill>
                <a:latin typeface="Muli"/>
                <a:ea typeface="+mn-ea"/>
                <a:cs typeface="Muli"/>
              </a:rPr>
              <a:t>.</a:t>
            </a:r>
          </a:p>
        </p:txBody>
      </p:sp>
      <p:sp>
        <p:nvSpPr>
          <p:cNvPr id="6" name="Body text copy"/>
          <p:cNvSpPr/>
          <p:nvPr/>
        </p:nvSpPr>
        <p:spPr>
          <a:xfrm>
            <a:off x="1017986" y="1209675"/>
            <a:ext cx="10982325" cy="666750"/>
          </a:xfrm>
          <a:prstGeom prst="rect">
            <a:avLst/>
          </a:prstGeom>
        </p:spPr>
        <p:txBody>
          <a:bodyPr spcFirstLastPara="0" lIns="95250" tIns="47625" rIns="95250" bIns="0" anchor="t"/>
          <a:lstStyle/>
          <a:p>
            <a:pPr algn="ctr" hangingPunct="0">
              <a:lnSpc>
                <a:spcPct val="125000"/>
              </a:lnSpc>
            </a:pPr>
            <a:r>
              <a:rPr sz="3000" b="1">
                <a:solidFill>
                  <a:srgbClr val="FFFFFF"/>
                </a:solidFill>
                <a:latin typeface="Montserrat"/>
                <a:ea typeface="+mn-ea"/>
                <a:cs typeface="Montserrat"/>
              </a:rPr>
              <a:t>ROAD TO FINANCIAL WELLNESS</a:t>
            </a:r>
          </a:p>
        </p:txBody>
      </p:sp>
      <p:sp>
        <p:nvSpPr>
          <p:cNvPr id="7" name="Body text copy"/>
          <p:cNvSpPr/>
          <p:nvPr/>
        </p:nvSpPr>
        <p:spPr>
          <a:xfrm>
            <a:off x="1022749" y="1790700"/>
            <a:ext cx="10982325" cy="476250"/>
          </a:xfrm>
          <a:prstGeom prst="rect">
            <a:avLst/>
          </a:prstGeom>
        </p:spPr>
        <p:txBody>
          <a:bodyPr spcFirstLastPara="0" lIns="0" tIns="66675" rIns="0" bIns="0" anchor="t"/>
          <a:lstStyle/>
          <a:p>
            <a:pPr algn="ctr" hangingPunct="0">
              <a:lnSpc>
                <a:spcPct val="125000"/>
              </a:lnSpc>
            </a:pPr>
            <a:r>
              <a:rPr sz="1800">
                <a:solidFill>
                  <a:srgbClr val="FFFFFF"/>
                </a:solidFill>
                <a:latin typeface="Muli"/>
                <a:ea typeface="+mn-ea"/>
                <a:cs typeface="Muli"/>
              </a:rPr>
              <a:t>USE YOUR HSA TO SPEND, SAVE, OR INVEST YOUR FUNDS</a:t>
            </a:r>
          </a:p>
        </p:txBody>
      </p:sp>
      <p:pic>
        <p:nvPicPr>
          <p:cNvPr id="8" name="Circle-31"/>
          <p:cNvPicPr>
            <a:picLocks noChangeAspect="1"/>
          </p:cNvPicPr>
          <p:nvPr/>
        </p:nvPicPr>
        <p:blipFill>
          <a:blip r:embed="rId5"/>
          <a:stretch>
            <a:fillRect/>
          </a:stretch>
        </p:blipFill>
        <p:spPr>
          <a:xfrm>
            <a:off x="5521653" y="2762250"/>
            <a:ext cx="1979759" cy="1979759"/>
          </a:xfrm>
          <a:prstGeom prst="rect">
            <a:avLst/>
          </a:prstGeom>
        </p:spPr>
      </p:pic>
      <p:sp>
        <p:nvSpPr>
          <p:cNvPr id="10" name="Body text copy"/>
          <p:cNvSpPr/>
          <p:nvPr/>
        </p:nvSpPr>
        <p:spPr>
          <a:xfrm>
            <a:off x="5249470" y="5181600"/>
            <a:ext cx="2524125" cy="276225"/>
          </a:xfrm>
          <a:prstGeom prst="rect">
            <a:avLst/>
          </a:prstGeom>
        </p:spPr>
        <p:txBody>
          <a:bodyPr spcFirstLastPara="0" lIns="0" tIns="0" rIns="0" bIns="0" anchor="t"/>
          <a:lstStyle/>
          <a:p>
            <a:pPr algn="ctr" hangingPunct="0">
              <a:lnSpc>
                <a:spcPct val="100000"/>
              </a:lnSpc>
            </a:pPr>
            <a:r>
              <a:rPr sz="1800" b="1">
                <a:solidFill>
                  <a:srgbClr val="264366"/>
                </a:solidFill>
                <a:latin typeface="Montserrat"/>
                <a:ea typeface="+mn-ea"/>
                <a:cs typeface="Montserrat"/>
              </a:rPr>
              <a:t>SAVE</a:t>
            </a:r>
          </a:p>
        </p:txBody>
      </p:sp>
      <p:sp>
        <p:nvSpPr>
          <p:cNvPr id="11" name="Body text copy"/>
          <p:cNvSpPr/>
          <p:nvPr/>
        </p:nvSpPr>
        <p:spPr>
          <a:xfrm>
            <a:off x="5249470" y="5581650"/>
            <a:ext cx="2524125" cy="1371600"/>
          </a:xfrm>
          <a:prstGeom prst="rect">
            <a:avLst/>
          </a:prstGeom>
        </p:spPr>
        <p:txBody>
          <a:bodyPr spcFirstLastPara="0" lIns="0" tIns="0" rIns="0" bIns="0" anchor="t"/>
          <a:lstStyle/>
          <a:p>
            <a:pPr algn="ctr" hangingPunct="0">
              <a:lnSpc>
                <a:spcPct val="133333"/>
              </a:lnSpc>
            </a:pPr>
            <a:r>
              <a:rPr sz="1350">
                <a:solidFill>
                  <a:srgbClr val="264366"/>
                </a:solidFill>
                <a:latin typeface="Muli"/>
                <a:ea typeface="+mn-ea"/>
                <a:cs typeface="Muli"/>
              </a:rPr>
              <a:t>Put funds away for future expenses. Take advantage of a </a:t>
            </a:r>
            <a:r>
              <a:rPr sz="1350" b="1">
                <a:solidFill>
                  <a:srgbClr val="264366"/>
                </a:solidFill>
                <a:latin typeface="Muli"/>
                <a:ea typeface="+mn-ea"/>
                <a:cs typeface="Muli"/>
              </a:rPr>
              <a:t>high-yield HSA</a:t>
            </a:r>
            <a:r>
              <a:rPr sz="1350">
                <a:solidFill>
                  <a:srgbClr val="264366"/>
                </a:solidFill>
                <a:latin typeface="Muli"/>
                <a:ea typeface="+mn-ea"/>
                <a:cs typeface="Muli"/>
              </a:rPr>
              <a:t>, which gives you the potential of a higher interest rate.</a:t>
            </a:r>
          </a:p>
        </p:txBody>
      </p:sp>
      <p:pic>
        <p:nvPicPr>
          <p:cNvPr id="12" name="Circle-31"/>
          <p:cNvPicPr>
            <a:picLocks noChangeAspect="1"/>
          </p:cNvPicPr>
          <p:nvPr/>
        </p:nvPicPr>
        <p:blipFill>
          <a:blip r:embed="rId5"/>
          <a:stretch>
            <a:fillRect/>
          </a:stretch>
        </p:blipFill>
        <p:spPr>
          <a:xfrm>
            <a:off x="9016133" y="2762250"/>
            <a:ext cx="1979759" cy="1979759"/>
          </a:xfrm>
          <a:prstGeom prst="rect">
            <a:avLst/>
          </a:prstGeom>
        </p:spPr>
      </p:pic>
      <p:pic>
        <p:nvPicPr>
          <p:cNvPr id="13" name="Social-Media-Agency-Outline-Filled-6"/>
          <p:cNvPicPr>
            <a:picLocks noChangeAspect="1"/>
          </p:cNvPicPr>
          <p:nvPr/>
        </p:nvPicPr>
        <p:blipFill>
          <a:blip r:embed="rId6"/>
          <a:stretch>
            <a:fillRect/>
          </a:stretch>
        </p:blipFill>
        <p:spPr>
          <a:xfrm>
            <a:off x="9620798" y="3276911"/>
            <a:ext cx="828810" cy="855332"/>
          </a:xfrm>
          <a:prstGeom prst="rect">
            <a:avLst/>
          </a:prstGeom>
        </p:spPr>
      </p:pic>
      <p:sp>
        <p:nvSpPr>
          <p:cNvPr id="14" name="Body text copy"/>
          <p:cNvSpPr/>
          <p:nvPr/>
        </p:nvSpPr>
        <p:spPr>
          <a:xfrm>
            <a:off x="8743950" y="5181600"/>
            <a:ext cx="2524125" cy="276225"/>
          </a:xfrm>
          <a:prstGeom prst="rect">
            <a:avLst/>
          </a:prstGeom>
        </p:spPr>
        <p:txBody>
          <a:bodyPr spcFirstLastPara="0" lIns="0" tIns="0" rIns="0" bIns="0" anchor="t"/>
          <a:lstStyle/>
          <a:p>
            <a:pPr algn="ctr" hangingPunct="0">
              <a:lnSpc>
                <a:spcPct val="100000"/>
              </a:lnSpc>
            </a:pPr>
            <a:r>
              <a:rPr sz="1800" b="1">
                <a:solidFill>
                  <a:srgbClr val="264366"/>
                </a:solidFill>
                <a:latin typeface="Montserrat"/>
                <a:ea typeface="+mn-ea"/>
                <a:cs typeface="Montserrat"/>
              </a:rPr>
              <a:t>INVEST</a:t>
            </a:r>
          </a:p>
        </p:txBody>
      </p:sp>
      <p:sp>
        <p:nvSpPr>
          <p:cNvPr id="15" name="Body text copy"/>
          <p:cNvSpPr/>
          <p:nvPr/>
        </p:nvSpPr>
        <p:spPr>
          <a:xfrm>
            <a:off x="8743950" y="5581650"/>
            <a:ext cx="2524125" cy="1095375"/>
          </a:xfrm>
          <a:prstGeom prst="rect">
            <a:avLst/>
          </a:prstGeom>
        </p:spPr>
        <p:txBody>
          <a:bodyPr spcFirstLastPara="0" lIns="0" tIns="0" rIns="0" bIns="0" anchor="t"/>
          <a:lstStyle/>
          <a:p>
            <a:pPr algn="ctr" hangingPunct="0">
              <a:lnSpc>
                <a:spcPct val="133333"/>
              </a:lnSpc>
            </a:pPr>
            <a:r>
              <a:rPr sz="1350">
                <a:solidFill>
                  <a:srgbClr val="264366"/>
                </a:solidFill>
                <a:latin typeface="Muli"/>
                <a:ea typeface="+mn-ea"/>
                <a:cs typeface="Muli"/>
              </a:rPr>
              <a:t>Help support your financial wellness by investing funds for </a:t>
            </a:r>
          </a:p>
          <a:p>
            <a:pPr algn="ctr" hangingPunct="0">
              <a:lnSpc>
                <a:spcPct val="133333"/>
              </a:lnSpc>
            </a:pPr>
            <a:r>
              <a:rPr sz="1350">
                <a:solidFill>
                  <a:srgbClr val="264366"/>
                </a:solidFill>
                <a:latin typeface="Muli"/>
                <a:ea typeface="+mn-ea"/>
                <a:cs typeface="Muli"/>
              </a:rPr>
              <a:t> health emergencies or health costs incurred in retirement.</a:t>
            </a:r>
          </a:p>
        </p:txBody>
      </p:sp>
      <p:pic>
        <p:nvPicPr>
          <p:cNvPr id="16" name="wallet purse morph outline"/>
          <p:cNvPicPr/>
          <p:nvPr/>
        </p:nvPicPr>
        <p:blipFill rotWithShape="1">
          <a:blip r:embed="rId7"/>
          <a:stretch>
            <a:fillRect/>
          </a:stretch>
        </p:blipFill>
        <p:spPr>
          <a:xfrm>
            <a:off x="2483042" y="3314700"/>
            <a:ext cx="1068022" cy="1068022"/>
          </a:xfrm>
          <a:prstGeom prst="rect">
            <a:avLst/>
          </a:prstGeom>
        </p:spPr>
      </p:pic>
      <p:sp>
        <p:nvSpPr>
          <p:cNvPr id="17" name="Rectangle 16"/>
          <p:cNvSpPr/>
          <p:nvPr/>
        </p:nvSpPr>
        <p:spPr>
          <a:xfrm>
            <a:off x="9677400" y="6800850"/>
            <a:ext cx="2816225" cy="400050"/>
          </a:xfrm>
          <a:prstGeom prst="rect">
            <a:avLst/>
          </a:prstGeom>
        </p:spPr>
        <p:txBody>
          <a:bodyPr spcFirstLastPara="0" lIns="95250" tIns="95250" rIns="95250" bIns="0" anchor="t"/>
          <a:lstStyle/>
          <a:p>
            <a:pPr algn="l" hangingPunct="0">
              <a:lnSpc>
                <a:spcPct val="100000"/>
              </a:lnSpc>
            </a:pPr>
            <a:r>
              <a:rPr sz="1350">
                <a:solidFill>
                  <a:srgbClr val="999999"/>
                </a:solidFill>
                <a:latin typeface="Arial"/>
                <a:ea typeface="+mn-ea"/>
                <a:cs typeface="Arial"/>
              </a:rPr>
              <a:t>© Employee Benefits Corporation</a:t>
            </a:r>
          </a:p>
        </p:txBody>
      </p:sp>
      <p:pic>
        <p:nvPicPr>
          <p:cNvPr id="19" name="Picture 18">
            <a:extLst>
              <a:ext uri="{FF2B5EF4-FFF2-40B4-BE49-F238E27FC236}">
                <a16:creationId xmlns:a16="http://schemas.microsoft.com/office/drawing/2014/main" id="{3A1381CF-A924-4CCA-8E97-BAB6EC3C78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3011150" cy="7315200"/>
          </a:xfrm>
          <a:prstGeom prst="rect">
            <a:avLst/>
          </a:prstGeom>
        </p:spPr>
      </p:pic>
    </p:spTree>
    <p:extLst>
      <p:ext uri="{BB962C8B-B14F-4D97-AF65-F5344CB8AC3E}">
        <p14:creationId xmlns:p14="http://schemas.microsoft.com/office/powerpoint/2010/main" val="3930024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1792</Words>
  <Application>Microsoft Office PowerPoint</Application>
  <PresentationFormat>Custom</PresentationFormat>
  <Paragraphs>212</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Muli</vt:lpstr>
      <vt:lpstr>Calibri</vt:lpstr>
      <vt:lpstr>Montserrat</vt:lpstr>
      <vt:lpstr>Roboto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Visme Presentation</dc:title>
  <dc:creator/>
  <cp:lastModifiedBy/>
  <cp:revision>5</cp:revision>
  <dcterms:created xsi:type="dcterms:W3CDTF">2025-12-04T14:58:46Z</dcterms:created>
  <dcterms:modified xsi:type="dcterms:W3CDTF">2025-12-04T15:10:53Z</dcterms:modified>
</cp:coreProperties>
</file>