
<file path=[Content_Types].xml><?xml version="1.0" encoding="utf-8"?>
<Types xmlns="http://schemas.openxmlformats.org/package/2006/content-types">
  <Default Extension="jpeg" ContentType="image/jpeg"/>
  <Default Extension="jpg" ContentType="image/jpeg"/>
  <Default Extension="png" ContentType="image/png"/>
  <Default Extension="gif" ContentType="image/gif"/>
  <Default Extension="mp3" ContentType="audio/mpeg"/>
  <Default Extension="svg" ContentType="image/svg+xml"/>
  <Default Extension="fntdata" ContentType="application/x-fontdata"/>
  <Default Extension="rels" ContentType="application/vnd.openxmlformats-package.relationships+xml"/>
  <Default Extension="xml" ContentType="application/xml"/>
  <Override PartName="/docProps/app.xml" ContentType="application/vnd.openxmlformats-officedocument.extended-properties+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presentation.xml" ContentType="application/vnd.openxmlformats-officedocument.presentationml.presentation.main+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p:sldMasterIdLst>
    <p:sldMasterId id="2147483648" r:id="rId1"/>
  </p:sldMasterIdLst>
  <p:notesMasterIdLst>
    <p:notesMasterId r:id="rId2"/>
  </p:notesMasterIdLst>
  <p:sldIdLst>
    <p:sldId id="256" r:id="rId8"/>
    <p:sldId id="257" r:id="rId9"/>
  </p:sldIdLst>
  <p:sldSz cx="7772400" cy="10058400"/>
  <p:notesSz cx="6858000" cy="9144000"/>
  <p:embeddedFontLst>
    <p:embeddedFont>
      <p:font typeface="Muli"/>
      <p:regular r:id="rId10"/>
    </p:embeddedFont>
    <p:embeddedFont>
      <p:font typeface="Calibri"/>
      <p:regular r:id="rId11"/>
    </p:embeddedFont>
    <p:embeddedFont>
      <p:font typeface="Archivo Black"/>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58C49C-978A-4A51-AB67-CA8B55E0B363}" v="20" dt="2025-05-05T15:19:08+00:00"/>
  </p1510:revLst>
</p1510:revInfo>
</file>

<file path=ppt/tableStyles.xml><?xml version="1.0" encoding="utf-8"?>
<a:tblStyleLst xmlns:a="http://schemas.openxmlformats.org/drawingml/2006/main" def="{ECEABFD6-DEF5-4B08-A064-399E52D03A91}">
  <a:tblStyle styleId="{ECEABFD6-DEF5-4B08-A064-399E52D03A91}" styleName="Visme - Default">
    <a:wholeTbl>
      <a:tcTxStyle>
        <a:fontRef idx="minor">
          <a:prstClr val="black"/>
        </a:fontRef>
        <a:prstClr val="black"/>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FFFFFF"/>
          </a:solidFill>
        </a:fill>
      </a:tcStyle>
    </a:wholeTbl>
    <a:band1H>
      <a:tcStyle>
        <a:tcBdr/>
      </a:tcStyle>
    </a:band1H>
    <a:band2H>
      <a:tcStyle>
        <a:tcBdr/>
        <a:fill>
          <a:solidFill>
            <a:srgbClr val="EAF3F3"/>
          </a:solidFill>
        </a:fill>
      </a:tcStyle>
    </a:band2H>
    <a:firstRow>
      <a:tcTxStyle>
        <a:fontRef idx="minor">
          <a:srgbClr val="FFFFFF"/>
        </a:fontRef>
        <a:srgbClr val="FFFFFF"/>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4682B4"/>
          </a:solidFill>
        </a:fill>
      </a:tcStyle>
    </a:firstRow>
  </a:tblStyle>
  <a:tblStyle styleId="{250974F7-19B4-4E8B-8F88-A368280DB3C5}" styleName="Visme - Dark">
    <a:wholeTbl>
      <a:tcTxStyle>
        <a:fontRef idx="minor">
          <a:prstClr val="white"/>
        </a:fontRef>
        <a:prstClr val="white"/>
      </a:tcTxStyle>
      <a:tcStyle>
        <a:tcBdr>
          <a:left>
            <a:ln w="12700" cmpd="sng">
              <a:solidFill>
                <a:srgbClr val="DAE4EA"/>
              </a:solidFill>
            </a:ln>
          </a:left>
          <a:right>
            <a:ln w="12700" cmpd="sng">
              <a:solidFill>
                <a:srgbClr val="34495E"/>
              </a:solidFill>
            </a:ln>
          </a:right>
          <a:top>
            <a:ln w="12700" cmpd="sng">
              <a:solidFill>
                <a:srgbClr val="DAE4EA"/>
              </a:solidFill>
            </a:ln>
          </a:top>
          <a:bottom>
            <a:ln w="12700" cmpd="sng">
              <a:solidFill>
                <a:srgbClr val="34495E"/>
              </a:solidFill>
            </a:ln>
          </a:bottom>
          <a:insideH>
            <a:ln w="12700" cmpd="sng">
              <a:solidFill>
                <a:srgbClr val="34495E"/>
              </a:solidFill>
            </a:ln>
          </a:insideH>
          <a:insideV>
            <a:ln w="12700" cmpd="sng">
              <a:solidFill>
                <a:srgbClr val="34495E"/>
              </a:solidFill>
            </a:ln>
          </a:insideV>
        </a:tcBdr>
        <a:fill>
          <a:solidFill>
            <a:srgbClr val="34495E"/>
          </a:solidFill>
        </a:fill>
      </a:tcStyle>
    </a:wholeTbl>
    <a:firstRow>
      <a:tcTxStyle>
        <a:fontRef idx="minor">
          <a:srgbClr val="DDDD55"/>
        </a:fontRef>
        <a:srgbClr val="DDDD55"/>
      </a:tcTxStyle>
    </a:firstRow>
  </a:tblStyle>
  <a:tblStyle styleId="{D6B0A444-BE85-4B0B-AF8B-2701F9732221}" styleName="Visme - Light">
    <a:wholeTbl>
      <a:tcTxStyle>
        <a:fontRef idx="minor">
          <a:srgbClr val="818181"/>
        </a:fontRef>
        <a:srgbClr val="818181"/>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DAE4EA"/>
          </a:solidFill>
        </a:fill>
      </a:tcStyle>
    </a:wholeTbl>
    <a:firstRow>
      <a:tcTxStyle b="on">
        <a:fontRef idx="minor">
          <a:srgbClr val="818181"/>
        </a:fontRef>
        <a:srgbClr val="818181"/>
      </a:tcTxStyle>
    </a:firstRow>
  </a:tblStyle>
  <a:tblStyle styleId="{D801C701-60A8-4CDB-9F91-86469C498BE4}" styleName="Visme - Dark with blue">
    <a:wholeTbl>
      <a:tcTxStyle>
        <a:fontRef idx="minor">
          <a:prstClr val="white"/>
        </a:fontRef>
        <a:prstClr val="white"/>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717274"/>
          </a:solidFill>
        </a:fill>
      </a:tcStyle>
    </a:wholeTbl>
    <a:firstRow>
      <a:tcTxStyle b="on">
        <a:fontRef idx="minor">
          <a:srgbClr val="FFFFFF"/>
        </a:fontRef>
        <a:srgbClr val="FFFFFF"/>
      </a:tcTxStyle>
      <a:tcStyle>
        <a:fill>
          <a:solidFill>
            <a:srgbClr val="40A0F7"/>
          </a:solidFill>
        </a:fill>
      </a:tcStyle>
    </a:firstRow>
  </a:tblStyle>
  <a:tblStyle styleId="{CB79AEA9-4FA3-4525-A49E-7F1D2E6B107D}" styleName="Visme - Blue with Navy">
    <a:wholeTbl>
      <a:tcTxStyle>
        <a:fontRef idx="minor">
          <a:prstClr val="white"/>
        </a:fontRef>
        <a:prstClr val="white"/>
      </a:tcTxStyle>
      <a:tcStyle>
        <a:tcBdr>
          <a:left>
            <a:ln w="12700" cmpd="sng">
              <a:solidFill>
                <a:srgbClr val="DAE4EA"/>
              </a:solidFill>
            </a:ln>
          </a:left>
          <a:right>
            <a:ln w="12700" cmpd="sng">
              <a:solidFill>
                <a:srgbClr val="DAE4EA"/>
              </a:solidFill>
            </a:ln>
          </a:right>
          <a:top>
            <a:ln w="12700" cmpd="sng">
              <a:solidFill>
                <a:srgbClr val="DAE4EA"/>
              </a:solidFill>
            </a:ln>
          </a:top>
          <a:bottom>
            <a:ln w="12700" cmpd="sng">
              <a:solidFill>
                <a:srgbClr val="DAE4EA"/>
              </a:solidFill>
            </a:ln>
          </a:bottom>
          <a:insideH>
            <a:ln w="12700" cmpd="sng">
              <a:solidFill>
                <a:srgbClr val="DAE4EA"/>
              </a:solidFill>
            </a:ln>
          </a:insideH>
          <a:insideV>
            <a:ln w="12700" cmpd="sng">
              <a:solidFill>
                <a:srgbClr val="DAE4EA"/>
              </a:solidFill>
            </a:ln>
          </a:insideV>
        </a:tcBdr>
        <a:fill>
          <a:solidFill>
            <a:srgbClr val="3498DB"/>
          </a:solidFill>
        </a:fill>
      </a:tcStyle>
    </a:wholeTbl>
    <a:firstRow>
      <a:tcStyle>
        <a:fill>
          <a:solidFill>
            <a:srgbClr val="343F4E"/>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microsoft.com/office/2015/10/relationships/revisionInfo" Target="revisionInfo.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font" Target="fonts/font1.fntdata"/><Relationship Id="rId11" Type="http://schemas.openxmlformats.org/officeDocument/2006/relationships/font" Target="fonts/font2.fntdata"/><Relationship Id="rId12"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A429A-90FE-4F33-893D-5F2AADB556A3}" type="datetimeFigureOut">
              <a:rPr lang="en-US"/>
              <a:t>3/20/2020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38AFD9-D5DB-4A47-A4BE-251B4DF1413A}" type="slidenum">
              <a:rPr lang="en-US"/>
              <a:t>‹#›</a:t>
            </a:fld>
            <a:endParaRPr lang="en-US"/>
          </a:p>
        </p:txBody>
      </p:sp>
    </p:spTree>
    <p:extLst>
      <p:ext uri="{BB962C8B-B14F-4D97-AF65-F5344CB8AC3E}">
        <p14:creationId xmlns:p14="http://schemas.microsoft.com/office/powerpoint/2010/main" val="3506871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a:t>Title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a:t>Subtitle</a:t>
            </a:r>
          </a:p>
        </p:txBody>
      </p:sp>
      <p:sp>
        <p:nvSpPr>
          <p:cNvPr id="4" name="Date placeholder 3"/>
          <p:cNvSpPr>
            <a:spLocks noGrp="1"/>
          </p:cNvSpPr>
          <p:nvPr>
            <p:ph type="dt" sz="half" idx="10"/>
          </p:nvPr>
        </p:nvSpPr>
        <p:spPr/>
        <p:txBody>
          <a:bodyPr/>
          <a:lstStyle/>
          <a:p>
            <a:fld id="{1A2F0B57-8E6A-4005-9EDD-D258F6CC94AB}" type="datetimeFigureOut">
              <a:rPr smtClean="0"/>
              <a:t>11/18/2019</a:t>
            </a:fld>
            <a:endParaRPr/>
          </a:p>
        </p:txBody>
      </p:sp>
      <p:sp>
        <p:nvSpPr>
          <p:cNvPr id="5" name="Bottom colontitle 4"/>
          <p:cNvSpPr>
            <a:spLocks noGrp="1"/>
          </p:cNvSpPr>
          <p:nvPr>
            <p:ph type="ftr" sz="quarter" idx="11"/>
          </p:nvPr>
        </p:nvSpPr>
        <p:spPr/>
        <p:txBody>
          <a:bodyPr/>
          <a:lstStyle/>
          <a:p>
            <a:endParaRPr/>
          </a:p>
        </p:txBody>
      </p:sp>
      <p:sp>
        <p:nvSpPr>
          <p:cNvPr id="6" name="Slide number 5"/>
          <p:cNvSpPr>
            <a:spLocks noGrp="1"/>
          </p:cNvSpPr>
          <p:nvPr>
            <p:ph type="sldNum" sz="quarter" idx="12"/>
          </p:nvPr>
        </p:nvSpPr>
        <p:spPr/>
        <p:txBody>
          <a:bodyPr/>
          <a:lstStyle/>
          <a:p>
            <a:fld id="{6CB18C70-803E-428A-BAB3-289BE172EF8D}" type="slidenum">
              <a:rPr smtClean="0"/>
              <a:t>‹#›</a:t>
            </a:fld>
            <a:endParaRPr/>
          </a:p>
        </p:txBody>
      </p:sp>
    </p:spTree>
    <p:extLst>
      <p:ext uri="{BB962C8B-B14F-4D97-AF65-F5344CB8AC3E}">
        <p14:creationId xmlns:p14="http://schemas.microsoft.com/office/powerpoint/2010/main" val="45309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532436-246E-C341-8F9A-0B4F34C07184}" type="datetimeFigureOut">
              <a:rPr lang="en-US" smtClean="0"/>
              <a:pPr/>
              <a:t>10/28/2018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32373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532436-246E-C341-8F9A-0B4F34C07184}" type="datetimeFigureOut">
              <a:rPr lang="en-US" smtClean="0"/>
              <a:pPr/>
              <a:t>10/28/2018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596259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532436-246E-C341-8F9A-0B4F34C07184}" type="datetimeFigureOut">
              <a:rPr lang="en-US" smtClean="0"/>
              <a:pPr/>
              <a:t>10/28/2018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973267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532436-246E-C341-8F9A-0B4F34C07184}" type="datetimeFigureOut">
              <a:rPr lang="en-US" smtClean="0"/>
              <a:pPr/>
              <a:t>10/28/2018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38039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532436-246E-C341-8F9A-0B4F34C07184}" type="datetimeFigureOut">
              <a:rPr lang="en-US" smtClean="0"/>
              <a:pPr/>
              <a:t>10/28/2018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69611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532436-246E-C341-8F9A-0B4F34C07184}" type="datetimeFigureOut">
              <a:rPr lang="en-US" smtClean="0"/>
              <a:pPr/>
              <a:t>10/28/2018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4146449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532436-246E-C341-8F9A-0B4F34C07184}" type="datetimeFigureOut">
              <a:rPr lang="en-US" smtClean="0"/>
              <a:pPr/>
              <a:t>10/28/2018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2854692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532436-246E-C341-8F9A-0B4F34C07184}" type="datetimeFigureOut">
              <a:rPr lang="en-US" smtClean="0"/>
              <a:pPr/>
              <a:t>10/28/2018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1137004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532436-246E-C341-8F9A-0B4F34C07184}" type="datetimeFigureOut">
              <a:rPr lang="en-US" smtClean="0"/>
              <a:pPr/>
              <a:t>10/28/2018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660093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532436-246E-C341-8F9A-0B4F34C07184}" type="datetimeFigureOut">
              <a:rPr lang="en-US" smtClean="0"/>
              <a:pPr/>
              <a:t>10/28/2018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6943E6-0357-1B40-8726-50F09ABBA837}" type="slidenum">
              <a:rPr lang="en-US" smtClean="0"/>
              <a:pPr/>
              <a:t>‹#›</a:t>
            </a:fld>
            <a:endParaRPr lang="en-US"/>
          </a:p>
        </p:txBody>
      </p:sp>
    </p:spTree>
    <p:extLst>
      <p:ext uri="{BB962C8B-B14F-4D97-AF65-F5344CB8AC3E}">
        <p14:creationId xmlns:p14="http://schemas.microsoft.com/office/powerpoint/2010/main" val="3775023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532436-246E-C341-8F9A-0B4F34C07184}" type="datetimeFigureOut">
              <a:rPr lang="en-US" smtClean="0"/>
              <a:pPr/>
              <a:t>10/28/2018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6943E6-0357-1B40-8726-50F09ABBA837}" type="slidenum">
              <a:rPr lang="en-US" smtClean="0"/>
              <a:pPr/>
              <a:t>‹#›</a:t>
            </a:fld>
            <a:endParaRPr lang="en-US"/>
          </a:p>
        </p:txBody>
      </p:sp>
    </p:spTree>
    <p:extLst>
      <p:ext uri="{BB962C8B-B14F-4D97-AF65-F5344CB8AC3E}">
        <p14:creationId xmlns:p14="http://schemas.microsoft.com/office/powerpoint/2010/main" val="1026902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5.png"/><Relationship Id="rId5"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9.png"/><Relationship Id="rId3" Type="http://schemas.openxmlformats.org/officeDocument/2006/relationships/image" Target="../media/image11.png"/><Relationship Id="rId4" Type="http://schemas.openxmlformats.org/officeDocument/2006/relationships/image" Target="../media/image13.png"/><Relationship Id="rId5" Type="http://schemas.openxmlformats.org/officeDocument/2006/relationships/image" Target="../media/image15.png"/><Relationship Id="rId6" Type="http://schemas.openxmlformats.org/officeDocument/2006/relationships/image" Target="../media/image17.png"/><Relationship Id="rId7" Type="http://schemas.openxmlformats.org/officeDocument/2006/relationships/image" Target="../media/image19.png"/><Relationship Id="rId8" Type="http://schemas.openxmlformats.org/officeDocument/2006/relationships/image" Target="../media/image21.png"/><Relationship Id="rId9" Type="http://schemas.openxmlformats.org/officeDocument/2006/relationships/image" Target="../media/image23.png"/><Relationship Id="rId10" Type="http://schemas.openxmlformats.org/officeDocument/2006/relationships/hyperlink" Target="https://facebook.com/EmployeeBenefitsCorporation" TargetMode="External"/><Relationship Id="rId11" Type="http://schemas.openxmlformats.org/officeDocument/2006/relationships/image" Target="../media/image25.png"/><Relationship Id="rId12" Type="http://schemas.openxmlformats.org/officeDocument/2006/relationships/hyperlink" Target="http://www.ebcflex.com/highyieldhsa" TargetMode="External"/><Relationship Id="rId13" Type="http://schemas.openxmlformats.org/officeDocument/2006/relationships/hyperlink" Target="http://www.ebcflex.com/eligibleexpenses" TargetMode="External"/><Relationship Id="rId14" Type="http://schemas.openxmlformats.org/officeDocument/2006/relationships/hyperlink" Target="http://www.ebcflex.com/WheretoShop" TargetMode="External"/><Relationship Id="rId15" Type="http://schemas.openxmlformats.org/officeDocument/2006/relationships/image" Target="../media/image27.png"/><Relationship Id="rId16" Type="http://schemas.openxmlformats.org/officeDocument/2006/relationships/image" Target="../media/image29.png"/><Relationship Id="rId17" Type="http://schemas.openxmlformats.org/officeDocument/2006/relationships/image" Target="../media/image31.png"/><Relationship Id="rId18" Type="http://schemas.openxmlformats.org/officeDocument/2006/relationships/image" Target="../media/image33.png"/><Relationship Id="rId19" Type="http://schemas.openxmlformats.org/officeDocument/2006/relationships/image" Target="../media/image35.png"/><Relationship Id="rId20" Type="http://schemas.openxmlformats.org/officeDocument/2006/relationships/hyperlink" Target="https://www.ebcflex.com/eligibleexpenses/" TargetMode="External"/><Relationship Id="rId21" Type="http://schemas.openxmlformats.org/officeDocument/2006/relationships/image" Target="../media/image37.png"/><Relationship Id="rId22" Type="http://schemas.openxmlformats.org/officeDocument/2006/relationships/hyperlink" Target="https://www.ebcflex.com/highyieldhsa/" TargetMode="External"/><Relationship Id="rId23" Type="http://schemas.openxmlformats.org/officeDocument/2006/relationships/image" Target="../media/image39.png"/><Relationship Id="rId24" Type="http://schemas.openxmlformats.org/officeDocument/2006/relationships/hyperlink" Target="https://www.ebcflex.com/hsa-investments-video/" TargetMode="External"/><Relationship Id="rId25" Type="http://schemas.openxmlformats.org/officeDocument/2006/relationships/image" Target="../media/image4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Instructions"/>
        <p:cNvGrpSpPr/>
        <p:nvPr/>
      </p:nvGrpSpPr>
      <p:grpSpPr>
        <a:xfrm>
          <a:off x="0" y="0"/>
          <a:ext cx="0" cy="0"/>
          <a:chOff x="0" y="0"/>
          <a:chExt cx="0" cy="0"/>
        </a:xfrm>
      </p:grpSpPr>
      <p:pic>
        <p:nvPicPr>
          <p:cNvPr id="2" name="Shape-1"/>
          <p:cNvPicPr>
            <a:picLocks noChangeAspect="1"/>
          </p:cNvPicPr>
          <p:nvPr/>
        </p:nvPicPr>
        <p:blipFill>
          <a:blip r:embed="rId2"/>
          <a:stretch>
            <a:fillRect/>
          </a:stretch>
        </p:blipFill>
        <p:spPr>
          <a:xfrm>
            <a:off x="1619250" y="2581275"/>
            <a:ext cx="4533900" cy="5867400"/>
          </a:xfrm>
          <a:prstGeom prst="rect">
            <a:avLst/>
          </a:prstGeom>
        </p:spPr>
      </p:pic>
      <p:pic>
        <p:nvPicPr>
          <p:cNvPr id="3" name="1-copy-1"/>
          <p:cNvPicPr/>
          <p:nvPr/>
        </p:nvPicPr>
        <p:blipFill rotWithShape="1">
          <a:blip r:embed="rId3"/>
          <a:stretch>
            <a:fillRect/>
          </a:stretch>
        </p:blipFill>
        <p:spPr>
          <a:xfrm>
            <a:off x="1638300" y="2600325"/>
            <a:ext cx="4495800" cy="5829300"/>
          </a:xfrm>
          <a:prstGeom prst="rect">
            <a:avLst/>
          </a:prstGeom>
        </p:spPr>
      </p:pic>
      <p:pic>
        <p:nvPicPr>
          <p:cNvPr id="4" name="Shape-19"/>
          <p:cNvPicPr>
            <a:picLocks noChangeAspect="1"/>
          </p:cNvPicPr>
          <p:nvPr/>
        </p:nvPicPr>
        <p:blipFill>
          <a:blip r:embed="rId4"/>
          <a:stretch>
            <a:fillRect/>
          </a:stretch>
        </p:blipFill>
        <p:spPr>
          <a:xfrm>
            <a:off x="5380038" y="4592638"/>
            <a:ext cx="333375" cy="333375"/>
          </a:xfrm>
          <a:prstGeom prst="rect">
            <a:avLst/>
          </a:prstGeom>
        </p:spPr>
      </p:pic>
      <p:sp>
        <p:nvSpPr>
          <p:cNvPr id="5" name="Body text copy copy 2"/>
          <p:cNvSpPr/>
          <p:nvPr/>
        </p:nvSpPr>
        <p:spPr>
          <a:xfrm>
            <a:off x="5422588" y="4630738"/>
            <a:ext cx="248275" cy="247650"/>
          </a:xfrm>
          <a:prstGeom prst="rect">
            <a:avLst/>
          </a:prstGeom>
        </p:spPr>
        <p:txBody>
          <a:bodyPr spcFirstLastPara="0" anchor="t" tIns="0" bIns="0" lIns="0" rIns="0"/>
          <a:lstStyle/>
          <a:p>
            <a:pPr algn="ctr" hangingPunct="0">
              <a:lnSpc>
                <a:spcPct val="108333"/>
              </a:lnSpc>
            </a:pPr>
            <a:r>
              <a:rPr sz="1500" b="1">
                <a:solidFill>
                  <a:srgbClr val="FFFFFF"/>
                </a:solidFill>
                <a:latin typeface="Muli"/>
                <a:ea typeface="+mn-ea"/>
                <a:cs typeface="Muli"/>
              </a:rPr>
              <a:t>A</a:t>
            </a:r>
          </a:p>
        </p:txBody>
      </p:sp>
      <p:pic>
        <p:nvPicPr>
          <p:cNvPr id="6" name="Shape-1"/>
          <p:cNvPicPr>
            <a:picLocks noChangeAspect="1"/>
          </p:cNvPicPr>
          <p:nvPr/>
        </p:nvPicPr>
        <p:blipFill>
          <a:blip r:embed="rId5"/>
          <a:stretch>
            <a:fillRect/>
          </a:stretch>
        </p:blipFill>
        <p:spPr>
          <a:xfrm>
            <a:off x="723900" y="762000"/>
            <a:ext cx="6324600" cy="1266825"/>
          </a:xfrm>
          <a:prstGeom prst="rect">
            <a:avLst/>
          </a:prstGeom>
        </p:spPr>
      </p:pic>
      <p:sp>
        <p:nvSpPr>
          <p:cNvPr id="7" name="Body text copy copy 1"/>
          <p:cNvSpPr/>
          <p:nvPr/>
        </p:nvSpPr>
        <p:spPr>
          <a:xfrm>
            <a:off x="995363" y="1333500"/>
            <a:ext cx="5838825" cy="400050"/>
          </a:xfrm>
          <a:prstGeom prst="rect">
            <a:avLst/>
          </a:prstGeom>
        </p:spPr>
        <p:txBody>
          <a:bodyPr spcFirstLastPara="0" anchor="t" tIns="0" bIns="0" lIns="0" rIns="0"/>
          <a:lstStyle/>
          <a:p>
            <a:pPr algn="l" hangingPunct="0">
              <a:lnSpc>
                <a:spcPct val="108333"/>
              </a:lnSpc>
            </a:pPr>
            <a:r>
              <a:rPr sz="1200">
                <a:solidFill>
                  <a:srgbClr val="FF0000"/>
                </a:solidFill>
                <a:latin typeface="Muli"/>
                <a:ea typeface="+mn-ea"/>
                <a:cs typeface="Muli"/>
              </a:rPr>
              <a:t>Please ensure that you fill in details about upcoming benefit meetings </a:t>
            </a:r>
            <a:r>
              <a:rPr sz="1200" b="1">
                <a:solidFill>
                  <a:srgbClr val="FF0000"/>
                </a:solidFill>
                <a:latin typeface="Muli"/>
                <a:ea typeface="+mn-ea"/>
                <a:cs typeface="Muli"/>
              </a:rPr>
              <a:t>[A]</a:t>
            </a:r>
            <a:r>
              <a:rPr sz="1200">
                <a:solidFill>
                  <a:srgbClr val="FF0000"/>
                </a:solidFill>
                <a:latin typeface="Muli"/>
                <a:ea typeface="+mn-ea"/>
                <a:cs typeface="Muli"/>
              </a:rPr>
              <a:t> and delete these instructions before sharing the flyer with your employees.</a:t>
            </a:r>
          </a:p>
        </p:txBody>
      </p:sp>
      <p:sp>
        <p:nvSpPr>
          <p:cNvPr id="8" name="Body text copy copy 3"/>
          <p:cNvSpPr/>
          <p:nvPr/>
        </p:nvSpPr>
        <p:spPr>
          <a:xfrm>
            <a:off x="2838294" y="990600"/>
            <a:ext cx="2095811" cy="219075"/>
          </a:xfrm>
          <a:prstGeom prst="rect">
            <a:avLst/>
          </a:prstGeom>
        </p:spPr>
        <p:txBody>
          <a:bodyPr spcFirstLastPara="0" anchor="t" tIns="0" bIns="0" lIns="0" rIns="0"/>
          <a:lstStyle/>
          <a:p>
            <a:pPr algn="ctr" hangingPunct="0">
              <a:lnSpc>
                <a:spcPct val="108333"/>
              </a:lnSpc>
            </a:pPr>
            <a:r>
              <a:rPr sz="1350" b="1">
                <a:solidFill>
                  <a:srgbClr val="FF0000"/>
                </a:solidFill>
                <a:latin typeface="Muli"/>
                <a:ea typeface="+mn-ea"/>
                <a:cs typeface="Muli"/>
              </a:rPr>
              <a:t>Instructions</a:t>
            </a:r>
          </a:p>
        </p:txBody>
      </p:sp>
    </p:spTree>
    <p:extLst>
      <p:ext uri="{BB962C8B-B14F-4D97-AF65-F5344CB8AC3E}">
        <p14:creationId xmlns:p14="http://schemas.microsoft.com/office/powerpoint/2010/main" val="3930024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1 copy 1"/>
        <p:cNvGrpSpPr/>
        <p:nvPr/>
      </p:nvGrpSpPr>
      <p:grpSpPr>
        <a:xfrm>
          <a:off x="0" y="0"/>
          <a:ext cx="0" cy="0"/>
          <a:chOff x="0" y="0"/>
          <a:chExt cx="0" cy="0"/>
        </a:xfrm>
      </p:grpSpPr>
      <p:pic>
        <p:nvPicPr>
          <p:cNvPr id="2" name="Shape4 copy 1"/>
          <p:cNvPicPr>
            <a:picLocks noChangeAspect="1"/>
          </p:cNvPicPr>
          <p:nvPr/>
        </p:nvPicPr>
        <p:blipFill>
          <a:blip r:embed="rId2"/>
          <a:stretch>
            <a:fillRect/>
          </a:stretch>
        </p:blipFill>
        <p:spPr>
          <a:xfrm flipH="1" rot="-4440000">
            <a:off x="168172" y="-3505200"/>
            <a:ext cx="7834127" cy="9016787"/>
          </a:xfrm>
          <a:prstGeom prst="rect">
            <a:avLst/>
          </a:prstGeom>
        </p:spPr>
      </p:pic>
      <p:pic>
        <p:nvPicPr>
          <p:cNvPr id="3" name="Shape4"/>
          <p:cNvPicPr>
            <a:picLocks noChangeAspect="1"/>
          </p:cNvPicPr>
          <p:nvPr/>
        </p:nvPicPr>
        <p:blipFill>
          <a:blip r:embed="rId3"/>
          <a:stretch>
            <a:fillRect/>
          </a:stretch>
        </p:blipFill>
        <p:spPr>
          <a:xfrm rot="4440000">
            <a:off x="168172" y="-3390900"/>
            <a:ext cx="7834127" cy="9016787"/>
          </a:xfrm>
          <a:prstGeom prst="rect">
            <a:avLst/>
          </a:prstGeom>
        </p:spPr>
      </p:pic>
      <p:sp>
        <p:nvSpPr>
          <p:cNvPr id="4" name="Body text copy copy 1"/>
          <p:cNvSpPr/>
          <p:nvPr/>
        </p:nvSpPr>
        <p:spPr>
          <a:xfrm>
            <a:off x="1466537" y="1562100"/>
            <a:ext cx="5648638" cy="800100"/>
          </a:xfrm>
          <a:prstGeom prst="rect">
            <a:avLst/>
          </a:prstGeom>
        </p:spPr>
        <p:txBody>
          <a:bodyPr spcFirstLastPara="0" anchor="t" tIns="0" bIns="0" lIns="0" rIns="0"/>
          <a:lstStyle/>
          <a:p>
            <a:pPr algn="l" hangingPunct="0">
              <a:lnSpc>
                <a:spcPct val="100000"/>
              </a:lnSpc>
            </a:pPr>
            <a:r>
              <a:rPr sz="1050">
                <a:solidFill>
                  <a:srgbClr val="FFFFFF"/>
                </a:solidFill>
                <a:latin typeface="Muli"/>
                <a:ea typeface="+mn-ea"/>
                <a:cs typeface="Muli"/>
              </a:rPr>
              <a:t>A health savings account (HSA) is a savings account that lets you set aside money on a pre-tax basis to pay for qualified medical expenses. With an HSA, you save approximately 30%* on your eligible expenses, making a $1,000 expense cost you about $700. You get these savings because the contributions you make to your HSA are exempt from Federal, State, and FICA payroll taxes.</a:t>
            </a:r>
          </a:p>
        </p:txBody>
      </p:sp>
      <p:pic>
        <p:nvPicPr>
          <p:cNvPr id="5" name="Shape-1"/>
          <p:cNvPicPr>
            <a:picLocks noChangeAspect="1"/>
          </p:cNvPicPr>
          <p:nvPr/>
        </p:nvPicPr>
        <p:blipFill>
          <a:blip r:embed="rId4"/>
          <a:stretch>
            <a:fillRect/>
          </a:stretch>
        </p:blipFill>
        <p:spPr>
          <a:xfrm>
            <a:off x="7658100" y="-28575"/>
            <a:ext cx="142875" cy="10115550"/>
          </a:xfrm>
          <a:prstGeom prst="rect">
            <a:avLst/>
          </a:prstGeom>
        </p:spPr>
      </p:pic>
      <p:pic>
        <p:nvPicPr>
          <p:cNvPr id="6" name="Shape-1 copy 2"/>
          <p:cNvPicPr>
            <a:picLocks noChangeAspect="1"/>
          </p:cNvPicPr>
          <p:nvPr/>
        </p:nvPicPr>
        <p:blipFill>
          <a:blip r:embed="rId5"/>
          <a:stretch>
            <a:fillRect/>
          </a:stretch>
        </p:blipFill>
        <p:spPr>
          <a:xfrm>
            <a:off x="-28575" y="-28575"/>
            <a:ext cx="142875" cy="10115550"/>
          </a:xfrm>
          <a:prstGeom prst="rect">
            <a:avLst/>
          </a:prstGeom>
        </p:spPr>
      </p:pic>
      <p:pic>
        <p:nvPicPr>
          <p:cNvPr id="7" name="Shape-1"/>
          <p:cNvPicPr>
            <a:picLocks noChangeAspect="1"/>
          </p:cNvPicPr>
          <p:nvPr/>
        </p:nvPicPr>
        <p:blipFill>
          <a:blip r:embed="rId6"/>
          <a:stretch>
            <a:fillRect/>
          </a:stretch>
        </p:blipFill>
        <p:spPr>
          <a:xfrm>
            <a:off x="-28575" y="-28575"/>
            <a:ext cx="7829550" cy="142875"/>
          </a:xfrm>
          <a:prstGeom prst="rect">
            <a:avLst/>
          </a:prstGeom>
        </p:spPr>
      </p:pic>
      <p:pic>
        <p:nvPicPr>
          <p:cNvPr id="8" name="Shape-1 copy 3"/>
          <p:cNvPicPr>
            <a:picLocks noChangeAspect="1"/>
          </p:cNvPicPr>
          <p:nvPr/>
        </p:nvPicPr>
        <p:blipFill>
          <a:blip r:embed="rId7"/>
          <a:stretch>
            <a:fillRect/>
          </a:stretch>
        </p:blipFill>
        <p:spPr>
          <a:xfrm>
            <a:off x="-28575" y="9944100"/>
            <a:ext cx="7829550" cy="142875"/>
          </a:xfrm>
          <a:prstGeom prst="rect">
            <a:avLst/>
          </a:prstGeom>
        </p:spPr>
      </p:pic>
      <p:pic>
        <p:nvPicPr>
          <p:cNvPr id="9" name="EBC_RGB_colorType_Rev_White"/>
          <p:cNvPicPr>
            <a:picLocks noChangeAspect="1"/>
          </p:cNvPicPr>
          <p:nvPr/>
        </p:nvPicPr>
        <p:blipFill>
          <a:blip r:embed="rId8"/>
          <a:stretch>
            <a:fillRect/>
          </a:stretch>
        </p:blipFill>
        <p:spPr>
          <a:xfrm>
            <a:off x="457200" y="457200"/>
            <a:ext cx="895350" cy="839391"/>
          </a:xfrm>
          <a:prstGeom prst="rect">
            <a:avLst/>
          </a:prstGeom>
        </p:spPr>
      </p:pic>
      <p:pic>
        <p:nvPicPr>
          <p:cNvPr id="10" name="Shape-1"/>
          <p:cNvPicPr>
            <a:picLocks noChangeAspect="1"/>
          </p:cNvPicPr>
          <p:nvPr/>
        </p:nvPicPr>
        <p:blipFill>
          <a:blip r:embed="rId9"/>
          <a:stretch>
            <a:fillRect/>
          </a:stretch>
        </p:blipFill>
        <p:spPr>
          <a:xfrm>
            <a:off x="114300" y="9448799"/>
            <a:ext cx="7543800" cy="495300"/>
          </a:xfrm>
          <a:prstGeom prst="rect">
            <a:avLst/>
          </a:prstGeom>
        </p:spPr>
      </p:pic>
      <p:sp>
        <p:nvSpPr>
          <p:cNvPr id="11" name="Body text copy copy 4"/>
          <p:cNvSpPr/>
          <p:nvPr/>
        </p:nvSpPr>
        <p:spPr>
          <a:xfrm>
            <a:off x="5000625" y="9625012"/>
            <a:ext cx="2305050" cy="142875"/>
          </a:xfrm>
          <a:prstGeom prst="rect">
            <a:avLst/>
          </a:prstGeom>
        </p:spPr>
        <p:txBody>
          <a:bodyPr spcFirstLastPara="0" anchor="t" tIns="0" bIns="0" lIns="0" rIns="0"/>
          <a:lstStyle/>
          <a:p>
            <a:pPr algn="r" hangingPunct="0">
              <a:lnSpc>
                <a:spcPct val="125000"/>
              </a:lnSpc>
            </a:pPr>
            <a:r>
              <a:rPr sz="750">
                <a:solidFill>
                  <a:srgbClr val="FFFFFF"/>
                </a:solidFill>
                <a:latin typeface="Calibri"/>
                <a:ea typeface="+mn-ea"/>
                <a:cs typeface="Calibri"/>
              </a:rPr>
              <a:t>© Employee Benefits Corporation   ID P4-8109   0525</a:t>
            </a:r>
          </a:p>
        </p:txBody>
      </p:sp>
      <p:pic>
        <p:nvPicPr>
          <p:cNvPr id="12" name="Button-3-Facebook">
            <a:hlinkClick r:id="rId10"/>
          </p:cNvPr>
          <p:cNvPicPr>
            <a:picLocks noChangeAspect="1"/>
          </p:cNvPicPr>
          <p:nvPr/>
        </p:nvPicPr>
        <p:blipFill>
          <a:blip r:embed="rId11"/>
          <a:stretch>
            <a:fillRect/>
          </a:stretch>
        </p:blipFill>
        <p:spPr>
          <a:xfrm>
            <a:off x="4886325" y="9591675"/>
            <a:ext cx="190500" cy="190500"/>
          </a:xfrm>
          <a:prstGeom prst="rect">
            <a:avLst/>
          </a:prstGeom>
        </p:spPr>
      </p:pic>
      <p:sp>
        <p:nvSpPr>
          <p:cNvPr id="13" name="Body text copy copy 5"/>
          <p:cNvSpPr/>
          <p:nvPr/>
        </p:nvSpPr>
        <p:spPr>
          <a:xfrm>
            <a:off x="456575" y="9615487"/>
            <a:ext cx="4381812" cy="152400"/>
          </a:xfrm>
          <a:prstGeom prst="rect">
            <a:avLst/>
          </a:prstGeom>
        </p:spPr>
        <p:txBody>
          <a:bodyPr spcFirstLastPara="0" anchor="t" tIns="0" bIns="0" lIns="0" rIns="0"/>
          <a:lstStyle/>
          <a:p>
            <a:pPr algn="l" hangingPunct="0">
              <a:lnSpc>
                <a:spcPct val="125000"/>
              </a:lnSpc>
            </a:pPr>
            <a:r>
              <a:rPr sz="825" b="1">
                <a:solidFill>
                  <a:srgbClr val="8BC543"/>
                </a:solidFill>
                <a:latin typeface="Muli"/>
                <a:ea typeface="+mn-ea"/>
                <a:cs typeface="Muli"/>
              </a:rPr>
              <a:t>Contact Us</a:t>
            </a:r>
            <a:r>
              <a:rPr sz="825">
                <a:solidFill>
                  <a:srgbClr val="FFFFFF"/>
                </a:solidFill>
                <a:latin typeface="Muli"/>
                <a:ea typeface="+mn-ea"/>
                <a:cs typeface="Muli"/>
              </a:rPr>
              <a:t>      www.ebcflex.com      (800) 346-2126      participantservices@ebcflex.com   |</a:t>
            </a:r>
          </a:p>
        </p:txBody>
      </p:sp>
      <p:sp>
        <p:nvSpPr>
          <p:cNvPr id="14" name=""/>
          <p:cNvSpPr/>
          <p:nvPr/>
        </p:nvSpPr>
        <p:spPr>
          <a:xfrm>
            <a:off x="1676400" y="557808"/>
            <a:ext cx="5572125" cy="295275"/>
          </a:xfrm>
          <a:prstGeom prst="rect">
            <a:avLst/>
          </a:prstGeom>
        </p:spPr>
        <p:txBody>
          <a:bodyPr spcFirstLastPara="0" anchor="t" tIns="0" bIns="0" lIns="0" rIns="0"/>
          <a:lstStyle/>
          <a:p>
            <a:pPr algn="l" hangingPunct="0">
              <a:lnSpc>
                <a:spcPct val="75000"/>
              </a:lnSpc>
              <a:spcBef>
                <a:spcPct val="10000"/>
              </a:spcBef>
            </a:pPr>
            <a:r>
              <a:rPr sz="2625">
                <a:solidFill>
                  <a:srgbClr val="8BC543"/>
                </a:solidFill>
                <a:latin typeface="&quot;Archivo Black&quot;"/>
                <a:ea typeface="+mn-ea"/>
                <a:cs typeface="&quot;Archivo Black&quot;"/>
              </a:rPr>
              <a:t>Health Savings Account</a:t>
            </a:r>
          </a:p>
        </p:txBody>
      </p:sp>
      <p:sp>
        <p:nvSpPr>
          <p:cNvPr id="15" name=""/>
          <p:cNvSpPr/>
          <p:nvPr/>
        </p:nvSpPr>
        <p:spPr>
          <a:xfrm>
            <a:off x="1680640" y="1005483"/>
            <a:ext cx="5567886" cy="171450"/>
          </a:xfrm>
          <a:prstGeom prst="rect">
            <a:avLst/>
          </a:prstGeom>
        </p:spPr>
        <p:txBody>
          <a:bodyPr spcFirstLastPara="0" anchor="t" tIns="0" bIns="0" lIns="0" rIns="0"/>
          <a:lstStyle/>
          <a:p>
            <a:pPr algn="l" hangingPunct="0">
              <a:lnSpc>
                <a:spcPct val="75000"/>
              </a:lnSpc>
              <a:spcBef>
                <a:spcPct val="10000"/>
              </a:spcBef>
            </a:pPr>
            <a:r>
              <a:rPr sz="1500" b="1">
                <a:solidFill>
                  <a:srgbClr val="FFFFFF"/>
                </a:solidFill>
                <a:latin typeface="Muli"/>
                <a:ea typeface="+mn-ea"/>
                <a:cs typeface="Muli"/>
              </a:rPr>
              <a:t>The benefit that helps you save and invest in your health care.</a:t>
            </a:r>
          </a:p>
        </p:txBody>
      </p:sp>
      <p:sp>
        <p:nvSpPr>
          <p:cNvPr id="16" name="Body text copy copy 9"/>
          <p:cNvSpPr/>
          <p:nvPr/>
        </p:nvSpPr>
        <p:spPr>
          <a:xfrm>
            <a:off x="1466537" y="2447925"/>
            <a:ext cx="5562913" cy="333375"/>
          </a:xfrm>
          <a:prstGeom prst="rect">
            <a:avLst/>
          </a:prstGeom>
        </p:spPr>
        <p:txBody>
          <a:bodyPr spcFirstLastPara="0" anchor="t" tIns="0" bIns="0" lIns="0" rIns="0"/>
          <a:lstStyle/>
          <a:p>
            <a:pPr algn="l" hangingPunct="0">
              <a:lnSpc>
                <a:spcPct val="108333"/>
              </a:lnSpc>
            </a:pPr>
            <a:r>
              <a:rPr sz="675">
                <a:solidFill>
                  <a:srgbClr val="FFFFFF"/>
                </a:solidFill>
                <a:latin typeface="Muli"/>
                <a:ea typeface="+mn-ea"/>
                <a:cs typeface="Muli"/>
              </a:rPr>
              <a:t>*This tax example is a broad approximation of tax liability. Your specific savings depend on your tax bracket. Further, your contributions may be subject to state income tax in some states. You should consult a tax advisor for help with your own situation. Current IRS tax laws control all pre-tax payment and contribution matters and are subject to change.</a:t>
            </a:r>
          </a:p>
        </p:txBody>
      </p:sp>
      <p:sp>
        <p:nvSpPr>
          <p:cNvPr id="17" name="Body text copy copy 5"/>
          <p:cNvSpPr/>
          <p:nvPr/>
        </p:nvSpPr>
        <p:spPr>
          <a:xfrm>
            <a:off x="913775" y="3533775"/>
            <a:ext cx="1124574" cy="200025"/>
          </a:xfrm>
          <a:prstGeom prst="rect">
            <a:avLst/>
          </a:prstGeom>
        </p:spPr>
        <p:txBody>
          <a:bodyPr spcFirstLastPara="0" anchor="t" tIns="0" bIns="0" lIns="0" rIns="0"/>
          <a:lstStyle/>
          <a:p>
            <a:pPr algn="l" hangingPunct="0">
              <a:lnSpc>
                <a:spcPct val="108333"/>
              </a:lnSpc>
            </a:pPr>
            <a:r>
              <a:rPr sz="1200" b="1">
                <a:solidFill>
                  <a:srgbClr val="3A5675"/>
                </a:solidFill>
                <a:latin typeface="Muli"/>
                <a:ea typeface="+mn-ea"/>
                <a:cs typeface="Muli"/>
              </a:rPr>
              <a:t>HSA Options</a:t>
            </a:r>
          </a:p>
        </p:txBody>
      </p:sp>
      <p:sp>
        <p:nvSpPr>
          <p:cNvPr id="18" name="Body text copy copy 6"/>
          <p:cNvSpPr/>
          <p:nvPr/>
        </p:nvSpPr>
        <p:spPr>
          <a:xfrm>
            <a:off x="456575" y="3933825"/>
            <a:ext cx="1572413" cy="1257300"/>
          </a:xfrm>
          <a:prstGeom prst="rect">
            <a:avLst/>
          </a:prstGeom>
        </p:spPr>
        <p:txBody>
          <a:bodyPr spcFirstLastPara="0" anchor="t" tIns="0" bIns="0" lIns="0" rIns="0"/>
          <a:lstStyle/>
          <a:p>
            <a:pPr algn="l" hangingPunct="0">
              <a:lnSpc>
                <a:spcPct val="100000"/>
              </a:lnSpc>
            </a:pPr>
            <a:r>
              <a:rPr sz="825">
                <a:solidFill>
                  <a:srgbClr val="333333"/>
                </a:solidFill>
                <a:latin typeface="Muli"/>
                <a:ea typeface="+mn-ea"/>
                <a:cs typeface="Muli"/>
              </a:rPr>
              <a:t>HSAs offer flexibility and planning beyond what you get with other benefits. Spend your HSA dollars when you need them, save your HSA dollars when you don’t have an immediate need, and invest some of your savings as your balance grows to see your money grow even faster.</a:t>
            </a:r>
          </a:p>
        </p:txBody>
      </p:sp>
      <p:sp>
        <p:nvSpPr>
          <p:cNvPr id="19" name="Body text copy copy 7"/>
          <p:cNvSpPr/>
          <p:nvPr/>
        </p:nvSpPr>
        <p:spPr>
          <a:xfrm>
            <a:off x="2800350" y="3533775"/>
            <a:ext cx="2191374" cy="200025"/>
          </a:xfrm>
          <a:prstGeom prst="rect">
            <a:avLst/>
          </a:prstGeom>
        </p:spPr>
        <p:txBody>
          <a:bodyPr spcFirstLastPara="0" anchor="t" tIns="0" bIns="0" lIns="0" rIns="0"/>
          <a:lstStyle/>
          <a:p>
            <a:pPr algn="l" hangingPunct="0">
              <a:lnSpc>
                <a:spcPct val="108333"/>
              </a:lnSpc>
            </a:pPr>
            <a:r>
              <a:rPr sz="1200" b="1">
                <a:solidFill>
                  <a:srgbClr val="3A5675"/>
                </a:solidFill>
                <a:latin typeface="Muli"/>
                <a:ea typeface="+mn-ea"/>
                <a:cs typeface="Muli"/>
              </a:rPr>
              <a:t>Next Steps</a:t>
            </a:r>
          </a:p>
        </p:txBody>
      </p:sp>
      <p:sp>
        <p:nvSpPr>
          <p:cNvPr id="20" name="Body text copy copy 6"/>
          <p:cNvSpPr/>
          <p:nvPr/>
        </p:nvSpPr>
        <p:spPr>
          <a:xfrm>
            <a:off x="2343150" y="3933825"/>
            <a:ext cx="5019675" cy="5648325"/>
          </a:xfrm>
          <a:prstGeom prst="rect">
            <a:avLst/>
          </a:prstGeom>
        </p:spPr>
        <p:txBody>
          <a:bodyPr spcFirstLastPara="0" anchor="t" tIns="0" bIns="0" lIns="0" rIns="0"/>
          <a:lstStyle/>
          <a:p>
            <a:pPr algn="l" hangingPunct="0">
              <a:lnSpc>
                <a:spcPct val="100000"/>
              </a:lnSpc>
            </a:pPr>
            <a:r>
              <a:rPr sz="825" b="1">
                <a:solidFill>
                  <a:srgbClr val="333333"/>
                </a:solidFill>
                <a:latin typeface="Muli"/>
                <a:ea typeface="+mn-ea"/>
                <a:cs typeface="Muli"/>
              </a:rPr>
              <a:t>1. Attend the Upcoming Benefit Meeting</a:t>
            </a:r>
          </a:p>
          <a:p>
            <a:pPr algn="l" hangingPunct="0">
              <a:lnSpc>
                <a:spcPct val="100000"/>
              </a:lnSpc>
            </a:pPr>
            <a:r>
              <a:rPr sz="825">
                <a:solidFill>
                  <a:srgbClr val="333333"/>
                </a:solidFill>
                <a:latin typeface="Muli"/>
                <a:ea typeface="+mn-ea"/>
                <a:cs typeface="Muli"/>
              </a:rPr>
              <a:t>Learn more about the value of an HSA by attending the upcoming benefit meeting on </a:t>
            </a:r>
            <a:r>
              <a:rPr sz="825" b="1">
                <a:solidFill>
                  <a:srgbClr val="333333"/>
                </a:solidFill>
                <a:latin typeface="Muli"/>
                <a:ea typeface="+mn-ea"/>
                <a:cs typeface="Muli"/>
              </a:rPr>
              <a:t>[date]</a:t>
            </a:r>
            <a:r>
              <a:rPr sz="825">
                <a:solidFill>
                  <a:srgbClr val="333333"/>
                </a:solidFill>
                <a:latin typeface="Muli"/>
                <a:ea typeface="+mn-ea"/>
                <a:cs typeface="Muli"/>
              </a:rPr>
              <a:t> at </a:t>
            </a:r>
            <a:r>
              <a:rPr sz="825" b="1">
                <a:solidFill>
                  <a:srgbClr val="333333"/>
                </a:solidFill>
                <a:latin typeface="Muli"/>
                <a:ea typeface="+mn-ea"/>
                <a:cs typeface="Muli"/>
              </a:rPr>
              <a:t>[time]</a:t>
            </a:r>
            <a:r>
              <a:rPr sz="825">
                <a:solidFill>
                  <a:srgbClr val="333333"/>
                </a:solidFill>
                <a:latin typeface="Muli"/>
                <a:ea typeface="+mn-ea"/>
                <a:cs typeface="Muli"/>
              </a:rPr>
              <a:t>. This will help you better understand the value of an HSA and if you want to enroll.</a:t>
            </a:r>
          </a:p>
          <a:p>
            <a:pPr algn="l" hangingPunct="0">
              <a:lnSpc>
                <a:spcPct val="100000"/>
              </a:lnSpc>
            </a:pPr>
            <a:r>
              <a:rPr sz="825">
                <a:solidFill>
                  <a:srgbClr val="333333"/>
                </a:solidFill>
                <a:latin typeface="Muli"/>
                <a:ea typeface="+mn-ea"/>
                <a:cs typeface="Muli"/>
              </a:rPr>
              <a:t/>
            </a:r>
          </a:p>
          <a:p>
            <a:pPr algn="l" hangingPunct="0">
              <a:lnSpc>
                <a:spcPct val="100000"/>
              </a:lnSpc>
            </a:pPr>
            <a:r>
              <a:rPr sz="825" b="1">
                <a:solidFill>
                  <a:srgbClr val="333333"/>
                </a:solidFill>
                <a:latin typeface="Muli"/>
                <a:ea typeface="+mn-ea"/>
                <a:cs typeface="Muli"/>
              </a:rPr>
              <a:t>2. Consider Your Interest Options</a:t>
            </a:r>
          </a:p>
          <a:p>
            <a:pPr algn="l" hangingPunct="0">
              <a:lnSpc>
                <a:spcPct val="100000"/>
              </a:lnSpc>
            </a:pPr>
            <a:r>
              <a:rPr sz="825">
                <a:solidFill>
                  <a:srgbClr val="333333"/>
                </a:solidFill>
                <a:latin typeface="Muli"/>
                <a:ea typeface="+mn-ea"/>
                <a:cs typeface="Muli"/>
              </a:rPr>
              <a:t>There are two interest options for your HSA—a </a:t>
            </a:r>
            <a:r>
              <a:rPr sz="825" b="1">
                <a:solidFill>
                  <a:srgbClr val="333333"/>
                </a:solidFill>
                <a:latin typeface="Muli"/>
                <a:ea typeface="+mn-ea"/>
                <a:cs typeface="Muli"/>
              </a:rPr>
              <a:t>traditional interest option</a:t>
            </a:r>
            <a:r>
              <a:rPr sz="825">
                <a:solidFill>
                  <a:srgbClr val="333333"/>
                </a:solidFill>
                <a:latin typeface="Muli"/>
                <a:ea typeface="+mn-ea"/>
                <a:cs typeface="Muli"/>
              </a:rPr>
              <a:t> or a </a:t>
            </a:r>
            <a:r>
              <a:rPr sz="825" b="1">
                <a:solidFill>
                  <a:srgbClr val="333333"/>
                </a:solidFill>
                <a:latin typeface="Muli"/>
                <a:ea typeface="+mn-ea"/>
                <a:cs typeface="Muli"/>
              </a:rPr>
              <a:t>high-yield interest option</a:t>
            </a:r>
            <a:r>
              <a:rPr sz="825">
                <a:solidFill>
                  <a:srgbClr val="333333"/>
                </a:solidFill>
                <a:latin typeface="Muli"/>
                <a:ea typeface="+mn-ea"/>
                <a:cs typeface="Muli"/>
              </a:rPr>
              <a:t>. When you first enroll in your HSA, your HSA cash balance will automatically start with the traditional HSA interest option, but you can transition your HSA cash balance to a high-yield HSA option at any time. The high-yield HSA gives you the opportunity to earn higher interest on your HSA funds by having your HSA held in a non-FDIC-insured account that is backed by a highly rated insurance company, Pacific Life. You can change your interest option preference anytime through your online account. Learn more at </a:t>
            </a:r>
            <a:r>
              <a:rPr sz="825" b="1">
                <a:solidFill>
                  <a:srgbClr val="006FE6"/>
                </a:solidFill>
                <a:latin typeface="Muli"/>
                <a:ea typeface="+mn-ea"/>
                <a:cs typeface="Muli"/>
                <a:hlinkClick r:id="rId12"/>
              </a:rPr>
              <a:t>www.ebcflex.com/highyieldhsa</a:t>
            </a:r>
            <a:r>
              <a:rPr sz="825">
                <a:solidFill>
                  <a:srgbClr val="333333"/>
                </a:solidFill>
                <a:latin typeface="Muli"/>
                <a:ea typeface="+mn-ea"/>
                <a:cs typeface="Muli"/>
              </a:rPr>
              <a:t>.</a:t>
            </a:r>
          </a:p>
          <a:p>
            <a:pPr algn="l" hangingPunct="0">
              <a:lnSpc>
                <a:spcPct val="100000"/>
              </a:lnSpc>
            </a:pPr>
            <a:r>
              <a:rPr sz="825">
                <a:solidFill>
                  <a:srgbClr val="333333"/>
                </a:solidFill>
                <a:latin typeface="Muli"/>
                <a:ea typeface="+mn-ea"/>
                <a:cs typeface="Muli"/>
              </a:rPr>
              <a:t/>
            </a:r>
          </a:p>
          <a:p>
            <a:pPr algn="l" hangingPunct="0">
              <a:lnSpc>
                <a:spcPct val="100000"/>
              </a:lnSpc>
            </a:pPr>
            <a:r>
              <a:rPr sz="825" b="1">
                <a:solidFill>
                  <a:srgbClr val="333333"/>
                </a:solidFill>
                <a:latin typeface="Muli"/>
                <a:ea typeface="+mn-ea"/>
                <a:cs typeface="Muli"/>
              </a:rPr>
              <a:t>3. Learn More About Investing</a:t>
            </a:r>
          </a:p>
          <a:p>
            <a:pPr algn="l" hangingPunct="0">
              <a:lnSpc>
                <a:spcPct val="100000"/>
              </a:lnSpc>
            </a:pPr>
            <a:r>
              <a:rPr sz="825">
                <a:solidFill>
                  <a:srgbClr val="333333"/>
                </a:solidFill>
                <a:latin typeface="Muli"/>
                <a:ea typeface="+mn-ea"/>
                <a:cs typeface="Muli"/>
              </a:rPr>
              <a:t>Once your HSA reaches a $1,001 cash balance, you can start investing your HSA funds. There are three investment models to choose from based on your expertise—Managed, Self-Directed, and Brokerage. Whether you’re new to investing and are looking for a guided experience </a:t>
            </a:r>
            <a:r>
              <a:rPr sz="825" b="1">
                <a:solidFill>
                  <a:srgbClr val="333333"/>
                </a:solidFill>
                <a:latin typeface="Muli"/>
                <a:ea typeface="+mn-ea"/>
                <a:cs typeface="Muli"/>
              </a:rPr>
              <a:t>or </a:t>
            </a:r>
            <a:r>
              <a:rPr sz="825">
                <a:solidFill>
                  <a:srgbClr val="333333"/>
                </a:solidFill>
                <a:latin typeface="Muli"/>
                <a:ea typeface="+mn-ea"/>
                <a:cs typeface="Muli"/>
              </a:rPr>
              <a:t>are a seasoned investor looking to research and trade stocks and ETFs, you will have an investment model that best fits your needs. If your investment needs ever change, you can switch your investment model at any time. </a:t>
            </a:r>
          </a:p>
          <a:p>
            <a:pPr algn="l" hangingPunct="0">
              <a:lnSpc>
                <a:spcPct val="100000"/>
              </a:lnSpc>
            </a:pPr>
            <a:r>
              <a:rPr sz="825">
                <a:solidFill>
                  <a:srgbClr val="333333"/>
                </a:solidFill>
                <a:latin typeface="Muli"/>
                <a:ea typeface="+mn-ea"/>
                <a:cs typeface="Muli"/>
              </a:rPr>
              <a:t>You can also transfer funds between your HSA cash balance and investment balance at any time.</a:t>
            </a:r>
          </a:p>
          <a:p>
            <a:pPr algn="l" hangingPunct="0">
              <a:lnSpc>
                <a:spcPct val="100000"/>
              </a:lnSpc>
            </a:pPr>
            <a:r>
              <a:rPr sz="825">
                <a:solidFill>
                  <a:srgbClr val="333333"/>
                </a:solidFill>
                <a:latin typeface="Muli"/>
                <a:ea typeface="+mn-ea"/>
                <a:cs typeface="Muli"/>
              </a:rPr>
              <a:t/>
            </a:r>
          </a:p>
          <a:p>
            <a:pPr algn="l" hangingPunct="0">
              <a:lnSpc>
                <a:spcPct val="100000"/>
              </a:lnSpc>
            </a:pPr>
            <a:r>
              <a:rPr sz="825" b="1">
                <a:solidFill>
                  <a:srgbClr val="333333"/>
                </a:solidFill>
                <a:latin typeface="Muli"/>
                <a:ea typeface="+mn-ea"/>
                <a:cs typeface="Muli"/>
              </a:rPr>
              <a:t>4. View Eligible Expenses</a:t>
            </a:r>
          </a:p>
          <a:p>
            <a:pPr algn="l" hangingPunct="0">
              <a:lnSpc>
                <a:spcPct val="100000"/>
              </a:lnSpc>
            </a:pPr>
            <a:r>
              <a:rPr sz="825">
                <a:solidFill>
                  <a:srgbClr val="333333"/>
                </a:solidFill>
                <a:latin typeface="Muli"/>
                <a:ea typeface="+mn-ea"/>
                <a:cs typeface="Muli"/>
              </a:rPr>
              <a:t>Consider which eligible expenses you can use your HSA funds on to help inform your contribution amount. For a full list of eligible HSA expenses, visit </a:t>
            </a:r>
            <a:r>
              <a:rPr sz="825" b="1">
                <a:solidFill>
                  <a:srgbClr val="006FE6"/>
                </a:solidFill>
                <a:latin typeface="Muli"/>
                <a:ea typeface="+mn-ea"/>
                <a:cs typeface="Muli"/>
                <a:hlinkClick r:id="rId13"/>
              </a:rPr>
              <a:t>www.ebcflex.com/eligibleexpenses</a:t>
            </a:r>
            <a:r>
              <a:rPr sz="825">
                <a:solidFill>
                  <a:srgbClr val="333333"/>
                </a:solidFill>
                <a:latin typeface="Muli"/>
                <a:ea typeface="+mn-ea"/>
                <a:cs typeface="Muli"/>
              </a:rPr>
              <a:t>.</a:t>
            </a:r>
          </a:p>
          <a:p>
            <a:pPr algn="l" hangingPunct="0">
              <a:lnSpc>
                <a:spcPct val="100000"/>
              </a:lnSpc>
            </a:pPr>
            <a:r>
              <a:rPr sz="825">
                <a:solidFill>
                  <a:srgbClr val="333333"/>
                </a:solidFill>
                <a:latin typeface="Muli"/>
                <a:ea typeface="+mn-ea"/>
                <a:cs typeface="Muli"/>
              </a:rPr>
              <a:t/>
            </a:r>
          </a:p>
          <a:p>
            <a:pPr algn="l" hangingPunct="0">
              <a:lnSpc>
                <a:spcPct val="100000"/>
              </a:lnSpc>
            </a:pPr>
            <a:r>
              <a:rPr sz="825" b="1">
                <a:solidFill>
                  <a:srgbClr val="333333"/>
                </a:solidFill>
                <a:latin typeface="Muli"/>
                <a:ea typeface="+mn-ea"/>
                <a:cs typeface="Muli"/>
              </a:rPr>
              <a:t>5. Choose Your Contribution Amount</a:t>
            </a:r>
          </a:p>
          <a:p>
            <a:pPr algn="l" hangingPunct="0">
              <a:lnSpc>
                <a:spcPct val="100000"/>
              </a:lnSpc>
            </a:pPr>
            <a:r>
              <a:rPr sz="825">
                <a:solidFill>
                  <a:srgbClr val="333333"/>
                </a:solidFill>
                <a:latin typeface="Muli"/>
                <a:ea typeface="+mn-ea"/>
                <a:cs typeface="Muli"/>
              </a:rPr>
              <a:t>After considering the eligible expenses, decide how much you would like to contribute to the HSA.</a:t>
            </a:r>
          </a:p>
          <a:p>
            <a:pPr algn="l" hangingPunct="0">
              <a:lnSpc>
                <a:spcPct val="100000"/>
              </a:lnSpc>
            </a:pPr>
            <a:r>
              <a:rPr sz="825">
                <a:solidFill>
                  <a:srgbClr val="333333"/>
                </a:solidFill>
                <a:latin typeface="Muli"/>
                <a:ea typeface="+mn-ea"/>
                <a:cs typeface="Muli"/>
              </a:rPr>
              <a:t>For 2025, you can elect to contribute up to the established limit:</a:t>
            </a:r>
          </a:p>
          <a:p>
            <a:pPr algn="l" hangingPunct="0">
              <a:lnSpc>
                <a:spcPct val="100000"/>
              </a:lnSpc>
            </a:pPr>
            <a:r>
              <a:rPr sz="825">
                <a:solidFill>
                  <a:srgbClr val="333333"/>
                </a:solidFill>
                <a:latin typeface="Muli"/>
                <a:ea typeface="+mn-ea"/>
                <a:cs typeface="Muli"/>
              </a:rPr>
              <a:t/>
            </a:r>
          </a:p>
          <a:p>
            <a:pPr algn="l" hangingPunct="0">
              <a:lnSpc>
                <a:spcPct val="100000"/>
              </a:lnSpc>
            </a:pPr>
            <a:r>
              <a:rPr sz="825">
                <a:solidFill>
                  <a:srgbClr val="333333"/>
                </a:solidFill>
                <a:latin typeface="Muli"/>
                <a:ea typeface="+mn-ea"/>
                <a:cs typeface="Muli"/>
              </a:rPr>
              <a:t>Self-Only Health Plan | </a:t>
            </a:r>
            <a:r>
              <a:rPr sz="825" b="1">
                <a:solidFill>
                  <a:srgbClr val="333333"/>
                </a:solidFill>
                <a:latin typeface="Muli"/>
                <a:ea typeface="+mn-ea"/>
                <a:cs typeface="Muli"/>
              </a:rPr>
              <a:t>$4,300*</a:t>
            </a:r>
            <a:r>
              <a:rPr sz="825">
                <a:solidFill>
                  <a:srgbClr val="333333"/>
                </a:solidFill>
                <a:latin typeface="Muli"/>
                <a:ea typeface="+mn-ea"/>
                <a:cs typeface="Muli"/>
              </a:rPr>
              <a:t>          Family Health Plan | </a:t>
            </a:r>
            <a:r>
              <a:rPr sz="825" b="1">
                <a:solidFill>
                  <a:srgbClr val="333333"/>
                </a:solidFill>
                <a:latin typeface="Muli"/>
                <a:ea typeface="+mn-ea"/>
                <a:cs typeface="Muli"/>
              </a:rPr>
              <a:t>$8,550*</a:t>
            </a:r>
          </a:p>
          <a:p>
            <a:pPr algn="l" hangingPunct="0">
              <a:lnSpc>
                <a:spcPct val="100000"/>
              </a:lnSpc>
            </a:pPr>
            <a:r>
              <a:rPr sz="825">
                <a:solidFill>
                  <a:srgbClr val="333333"/>
                </a:solidFill>
                <a:latin typeface="Muli"/>
                <a:ea typeface="+mn-ea"/>
                <a:cs typeface="Muli"/>
              </a:rPr>
              <a:t/>
            </a:r>
          </a:p>
          <a:p>
            <a:pPr algn="l" hangingPunct="0">
              <a:lnSpc>
                <a:spcPct val="100000"/>
              </a:lnSpc>
            </a:pPr>
            <a:r>
              <a:rPr sz="825">
                <a:solidFill>
                  <a:srgbClr val="333333"/>
                </a:solidFill>
                <a:latin typeface="Muli"/>
                <a:ea typeface="+mn-ea"/>
                <a:cs typeface="Muli"/>
              </a:rPr>
              <a:t>*Limits are based on the assumption that an individual is HSA eligible for the full plan year. Limits may be prorated based on the duration of HSA eligibility.</a:t>
            </a:r>
          </a:p>
          <a:p>
            <a:pPr algn="l" hangingPunct="0">
              <a:lnSpc>
                <a:spcPct val="100000"/>
              </a:lnSpc>
            </a:pPr>
            <a:r>
              <a:rPr sz="825">
                <a:solidFill>
                  <a:srgbClr val="333333"/>
                </a:solidFill>
                <a:latin typeface="Muli"/>
                <a:ea typeface="+mn-ea"/>
                <a:cs typeface="Muli"/>
              </a:rPr>
              <a:t/>
            </a:r>
          </a:p>
          <a:p>
            <a:pPr algn="l" hangingPunct="0">
              <a:lnSpc>
                <a:spcPct val="100000"/>
              </a:lnSpc>
            </a:pPr>
            <a:r>
              <a:rPr sz="825" b="1">
                <a:solidFill>
                  <a:srgbClr val="333333"/>
                </a:solidFill>
                <a:latin typeface="Muli"/>
                <a:ea typeface="+mn-ea"/>
                <a:cs typeface="Muli"/>
              </a:rPr>
              <a:t>6. Complete the Enrollment Process</a:t>
            </a:r>
          </a:p>
          <a:p>
            <a:pPr algn="l" hangingPunct="0">
              <a:lnSpc>
                <a:spcPct val="100000"/>
              </a:lnSpc>
            </a:pPr>
            <a:r>
              <a:rPr sz="825">
                <a:solidFill>
                  <a:srgbClr val="333333"/>
                </a:solidFill>
                <a:latin typeface="Muli"/>
                <a:ea typeface="+mn-ea"/>
                <a:cs typeface="Muli"/>
              </a:rPr>
              <a:t>After determining that an HSA is right for you, if you are eligible for an HSA, and determining your election amount, you should be prepared to complete the enrollment process.</a:t>
            </a:r>
          </a:p>
          <a:p>
            <a:pPr algn="l" hangingPunct="0">
              <a:lnSpc>
                <a:spcPct val="100000"/>
              </a:lnSpc>
            </a:pPr>
            <a:r>
              <a:rPr sz="825">
                <a:solidFill>
                  <a:srgbClr val="333333"/>
                </a:solidFill>
                <a:latin typeface="Muli"/>
                <a:ea typeface="+mn-ea"/>
                <a:cs typeface="Muli"/>
              </a:rPr>
              <a:t/>
            </a:r>
          </a:p>
          <a:p>
            <a:pPr algn="l" hangingPunct="0">
              <a:lnSpc>
                <a:spcPct val="100000"/>
              </a:lnSpc>
            </a:pPr>
            <a:r>
              <a:rPr sz="825" b="1">
                <a:solidFill>
                  <a:srgbClr val="333333"/>
                </a:solidFill>
                <a:latin typeface="Muli"/>
                <a:ea typeface="+mn-ea"/>
                <a:cs typeface="Muli"/>
              </a:rPr>
              <a:t>7. Spend Your HSA Funds</a:t>
            </a:r>
          </a:p>
          <a:p>
            <a:pPr algn="l" hangingPunct="0">
              <a:lnSpc>
                <a:spcPct val="100000"/>
              </a:lnSpc>
            </a:pPr>
            <a:r>
              <a:rPr sz="825">
                <a:solidFill>
                  <a:srgbClr val="333333"/>
                </a:solidFill>
                <a:latin typeface="Muli"/>
                <a:ea typeface="+mn-ea"/>
                <a:cs typeface="Muli"/>
              </a:rPr>
              <a:t>Use your Benefits Card to pay for eligible expenses directly from your HSA. You can also use the Bill Pay feature in your online account to pay a provider directly or pay yourself back for an eligible expense you made without your Benefits Card. For more information on where you can spend your HSA funds, visit </a:t>
            </a:r>
            <a:r>
              <a:rPr sz="825" b="1">
                <a:solidFill>
                  <a:srgbClr val="006FE6"/>
                </a:solidFill>
                <a:latin typeface="Muli"/>
                <a:ea typeface="+mn-ea"/>
                <a:cs typeface="Muli"/>
                <a:hlinkClick r:id="rId14"/>
              </a:rPr>
              <a:t>www.ebcflex.com/WheretoShop</a:t>
            </a:r>
            <a:r>
              <a:rPr sz="825">
                <a:solidFill>
                  <a:srgbClr val="333333"/>
                </a:solidFill>
                <a:latin typeface="Muli"/>
                <a:ea typeface="+mn-ea"/>
                <a:cs typeface="Muli"/>
              </a:rPr>
              <a:t>.</a:t>
            </a:r>
          </a:p>
          <a:p>
            <a:pPr algn="l" hangingPunct="0">
              <a:lnSpc>
                <a:spcPct val="100000"/>
              </a:lnSpc>
            </a:pPr>
            <a:r>
              <a:rPr sz="825">
                <a:solidFill>
                  <a:srgbClr val="333333"/>
                </a:solidFill>
                <a:latin typeface="Muli"/>
                <a:ea typeface="+mn-ea"/>
                <a:cs typeface="Muli"/>
              </a:rPr>
              <a:t/>
            </a:r>
          </a:p>
          <a:p>
            <a:pPr algn="l" hangingPunct="0">
              <a:lnSpc>
                <a:spcPct val="100000"/>
              </a:lnSpc>
            </a:pPr>
            <a:r>
              <a:rPr sz="825">
                <a:solidFill>
                  <a:srgbClr val="333333"/>
                </a:solidFill>
                <a:latin typeface="Muli"/>
                <a:ea typeface="+mn-ea"/>
                <a:cs typeface="Muli"/>
              </a:rPr>
              <a:t/>
            </a:r>
          </a:p>
        </p:txBody>
      </p:sp>
      <p:pic>
        <p:nvPicPr>
          <p:cNvPr id="21" name="circle-arrow-right"/>
          <p:cNvPicPr>
            <a:picLocks noChangeAspect="1"/>
          </p:cNvPicPr>
          <p:nvPr/>
        </p:nvPicPr>
        <p:blipFill>
          <a:blip r:embed="rId15"/>
          <a:stretch>
            <a:fillRect/>
          </a:stretch>
        </p:blipFill>
        <p:spPr>
          <a:xfrm>
            <a:off x="2343150" y="3448050"/>
            <a:ext cx="371475" cy="371475"/>
          </a:xfrm>
          <a:prstGeom prst="rect">
            <a:avLst/>
          </a:prstGeom>
        </p:spPr>
      </p:pic>
      <p:pic>
        <p:nvPicPr>
          <p:cNvPr id="22" name="circle-check-solid"/>
          <p:cNvPicPr>
            <a:picLocks noChangeAspect="1"/>
          </p:cNvPicPr>
          <p:nvPr/>
        </p:nvPicPr>
        <p:blipFill>
          <a:blip r:embed="rId16"/>
          <a:stretch>
            <a:fillRect/>
          </a:stretch>
        </p:blipFill>
        <p:spPr>
          <a:xfrm>
            <a:off x="456575" y="3448050"/>
            <a:ext cx="371475" cy="371475"/>
          </a:xfrm>
          <a:prstGeom prst="rect">
            <a:avLst/>
          </a:prstGeom>
        </p:spPr>
      </p:pic>
      <p:pic>
        <p:nvPicPr>
          <p:cNvPr id="23" name="Shape-19"/>
          <p:cNvPicPr>
            <a:picLocks noChangeAspect="1"/>
          </p:cNvPicPr>
          <p:nvPr/>
        </p:nvPicPr>
        <p:blipFill>
          <a:blip r:embed="rId17"/>
          <a:stretch>
            <a:fillRect/>
          </a:stretch>
        </p:blipFill>
        <p:spPr>
          <a:xfrm>
            <a:off x="457200" y="1562100"/>
            <a:ext cx="800100" cy="800100"/>
          </a:xfrm>
          <a:prstGeom prst="rect">
            <a:avLst/>
          </a:prstGeom>
        </p:spPr>
      </p:pic>
      <p:pic>
        <p:nvPicPr>
          <p:cNvPr id="24" name="StrokeCircle"/>
          <p:cNvPicPr>
            <a:picLocks noChangeAspect="1"/>
          </p:cNvPicPr>
          <p:nvPr/>
        </p:nvPicPr>
        <p:blipFill>
          <a:blip r:embed="rId18"/>
          <a:stretch>
            <a:fillRect/>
          </a:stretch>
        </p:blipFill>
        <p:spPr>
          <a:xfrm>
            <a:off x="566737" y="1671637"/>
            <a:ext cx="581025" cy="581025"/>
          </a:xfrm>
          <a:prstGeom prst="rect">
            <a:avLst/>
          </a:prstGeom>
        </p:spPr>
      </p:pic>
      <p:pic>
        <p:nvPicPr>
          <p:cNvPr id="25" name="Icon-77"/>
          <p:cNvPicPr>
            <a:picLocks noChangeAspect="1"/>
          </p:cNvPicPr>
          <p:nvPr/>
        </p:nvPicPr>
        <p:blipFill>
          <a:blip r:embed="rId19"/>
          <a:stretch>
            <a:fillRect/>
          </a:stretch>
        </p:blipFill>
        <p:spPr>
          <a:xfrm>
            <a:off x="751609" y="1782560"/>
            <a:ext cx="211282" cy="359179"/>
          </a:xfrm>
          <a:prstGeom prst="rect">
            <a:avLst/>
          </a:prstGeom>
        </p:spPr>
      </p:pic>
      <p:sp>
        <p:nvSpPr>
          <p:cNvPr id="26" name="Body text copy copy 11"/>
          <p:cNvSpPr/>
          <p:nvPr/>
        </p:nvSpPr>
        <p:spPr>
          <a:xfrm>
            <a:off x="465623" y="5762625"/>
            <a:ext cx="1629877" cy="752475"/>
          </a:xfrm>
          <a:prstGeom prst="rect">
            <a:avLst/>
          </a:prstGeom>
        </p:spPr>
        <p:txBody>
          <a:bodyPr spcFirstLastPara="0" anchor="t" tIns="0" bIns="0" lIns="0" rIns="0"/>
          <a:lstStyle/>
          <a:p>
            <a:pPr algn="l" hangingPunct="0">
              <a:lnSpc>
                <a:spcPct val="100000"/>
              </a:lnSpc>
            </a:pPr>
            <a:r>
              <a:rPr sz="825">
                <a:solidFill>
                  <a:srgbClr val="333333"/>
                </a:solidFill>
                <a:latin typeface="Muli"/>
                <a:ea typeface="+mn-ea"/>
                <a:cs typeface="Muli"/>
              </a:rPr>
              <a:t>Use funds on a tax-free basis to pay for </a:t>
            </a:r>
            <a:r>
              <a:rPr sz="825" b="1">
                <a:solidFill>
                  <a:srgbClr val="006FE6"/>
                </a:solidFill>
                <a:latin typeface="Muli"/>
                <a:ea typeface="+mn-ea"/>
                <a:cs typeface="Muli"/>
                <a:hlinkClick r:id="rId20"/>
              </a:rPr>
              <a:t>eligible purchases</a:t>
            </a:r>
            <a:r>
              <a:rPr sz="825">
                <a:solidFill>
                  <a:srgbClr val="333333"/>
                </a:solidFill>
                <a:latin typeface="Muli"/>
                <a:ea typeface="+mn-ea"/>
                <a:cs typeface="Muli"/>
              </a:rPr>
              <a:t> as they come up. For more information on where you can spend your HSA funds, visit </a:t>
            </a:r>
            <a:r>
              <a:rPr sz="825" b="1">
                <a:solidFill>
                  <a:srgbClr val="006FE6"/>
                </a:solidFill>
                <a:latin typeface="Muli"/>
                <a:ea typeface="+mn-ea"/>
                <a:cs typeface="Muli"/>
                <a:hlinkClick r:id="rId14"/>
              </a:rPr>
              <a:t>www.ebcflex.com/WheretoShop</a:t>
            </a:r>
            <a:r>
              <a:rPr sz="825">
                <a:solidFill>
                  <a:srgbClr val="333333"/>
                </a:solidFill>
                <a:latin typeface="Muli"/>
                <a:ea typeface="+mn-ea"/>
                <a:cs typeface="Muli"/>
              </a:rPr>
              <a:t>.</a:t>
            </a:r>
          </a:p>
        </p:txBody>
      </p:sp>
      <p:pic>
        <p:nvPicPr>
          <p:cNvPr id="27" name="circle-dollar-light"/>
          <p:cNvPicPr>
            <a:picLocks noChangeAspect="1"/>
          </p:cNvPicPr>
          <p:nvPr/>
        </p:nvPicPr>
        <p:blipFill>
          <a:blip r:embed="rId21"/>
          <a:stretch>
            <a:fillRect/>
          </a:stretch>
        </p:blipFill>
        <p:spPr>
          <a:xfrm>
            <a:off x="456575" y="5419725"/>
            <a:ext cx="285750" cy="285750"/>
          </a:xfrm>
          <a:prstGeom prst="rect">
            <a:avLst/>
          </a:prstGeom>
        </p:spPr>
      </p:pic>
      <p:sp>
        <p:nvSpPr>
          <p:cNvPr id="28" name="Body text copy copy 12"/>
          <p:cNvSpPr/>
          <p:nvPr/>
        </p:nvSpPr>
        <p:spPr>
          <a:xfrm>
            <a:off x="820103" y="5495925"/>
            <a:ext cx="456045" cy="133350"/>
          </a:xfrm>
          <a:prstGeom prst="rect">
            <a:avLst/>
          </a:prstGeom>
        </p:spPr>
        <p:txBody>
          <a:bodyPr spcFirstLastPara="0" anchor="t" tIns="0" bIns="0" lIns="0" rIns="0"/>
          <a:lstStyle/>
          <a:p>
            <a:pPr algn="l" hangingPunct="0">
              <a:lnSpc>
                <a:spcPct val="100000"/>
              </a:lnSpc>
            </a:pPr>
            <a:r>
              <a:rPr sz="900" b="1">
                <a:solidFill>
                  <a:srgbClr val="3A5675"/>
                </a:solidFill>
                <a:latin typeface="Muli"/>
                <a:ea typeface="+mn-ea"/>
                <a:cs typeface="Muli"/>
              </a:rPr>
              <a:t>Spend</a:t>
            </a:r>
          </a:p>
        </p:txBody>
      </p:sp>
      <p:sp>
        <p:nvSpPr>
          <p:cNvPr id="29" name="Body text copy copy 11"/>
          <p:cNvSpPr/>
          <p:nvPr/>
        </p:nvSpPr>
        <p:spPr>
          <a:xfrm>
            <a:off x="465936" y="6977063"/>
            <a:ext cx="1496214" cy="628650"/>
          </a:xfrm>
          <a:prstGeom prst="rect">
            <a:avLst/>
          </a:prstGeom>
        </p:spPr>
        <p:txBody>
          <a:bodyPr spcFirstLastPara="0" anchor="t" tIns="0" bIns="0" lIns="0" rIns="0"/>
          <a:lstStyle/>
          <a:p>
            <a:pPr algn="l" hangingPunct="0">
              <a:lnSpc>
                <a:spcPct val="100000"/>
              </a:lnSpc>
            </a:pPr>
            <a:r>
              <a:rPr sz="825">
                <a:solidFill>
                  <a:srgbClr val="333333"/>
                </a:solidFill>
                <a:latin typeface="Muli"/>
                <a:ea typeface="+mn-ea"/>
                <a:cs typeface="Muli"/>
              </a:rPr>
              <a:t>Put funds away for future expenses. Take advantage of a </a:t>
            </a:r>
            <a:r>
              <a:rPr sz="825" b="1">
                <a:solidFill>
                  <a:srgbClr val="006FE6"/>
                </a:solidFill>
                <a:latin typeface="Muli"/>
                <a:ea typeface="+mn-ea"/>
                <a:cs typeface="Muli"/>
                <a:hlinkClick r:id="rId22"/>
              </a:rPr>
              <a:t>high-yield HSA</a:t>
            </a:r>
            <a:r>
              <a:rPr sz="825">
                <a:solidFill>
                  <a:srgbClr val="333333"/>
                </a:solidFill>
                <a:latin typeface="Muli"/>
                <a:ea typeface="+mn-ea"/>
                <a:cs typeface="Muli"/>
              </a:rPr>
              <a:t>, which gives you the potential of a higher interest rate.</a:t>
            </a:r>
          </a:p>
        </p:txBody>
      </p:sp>
      <p:pic>
        <p:nvPicPr>
          <p:cNvPr id="30" name="piggy-bank-light"/>
          <p:cNvPicPr>
            <a:picLocks noChangeAspect="1"/>
          </p:cNvPicPr>
          <p:nvPr/>
        </p:nvPicPr>
        <p:blipFill>
          <a:blip r:embed="rId23"/>
          <a:stretch>
            <a:fillRect/>
          </a:stretch>
        </p:blipFill>
        <p:spPr>
          <a:xfrm>
            <a:off x="456575" y="6634163"/>
            <a:ext cx="321945" cy="285750"/>
          </a:xfrm>
          <a:prstGeom prst="rect">
            <a:avLst/>
          </a:prstGeom>
        </p:spPr>
      </p:pic>
      <p:sp>
        <p:nvSpPr>
          <p:cNvPr id="31" name="Body text copy copy 13"/>
          <p:cNvSpPr/>
          <p:nvPr/>
        </p:nvSpPr>
        <p:spPr>
          <a:xfrm>
            <a:off x="864393" y="6710363"/>
            <a:ext cx="411755" cy="133350"/>
          </a:xfrm>
          <a:prstGeom prst="rect">
            <a:avLst/>
          </a:prstGeom>
        </p:spPr>
        <p:txBody>
          <a:bodyPr spcFirstLastPara="0" anchor="t" tIns="0" bIns="0" lIns="0" rIns="0"/>
          <a:lstStyle/>
          <a:p>
            <a:pPr algn="l" hangingPunct="0">
              <a:lnSpc>
                <a:spcPct val="100000"/>
              </a:lnSpc>
            </a:pPr>
            <a:r>
              <a:rPr sz="900" b="1">
                <a:solidFill>
                  <a:srgbClr val="3A5675"/>
                </a:solidFill>
                <a:latin typeface="Muli"/>
                <a:ea typeface="+mn-ea"/>
                <a:cs typeface="Muli"/>
              </a:rPr>
              <a:t>Save</a:t>
            </a:r>
          </a:p>
        </p:txBody>
      </p:sp>
      <p:sp>
        <p:nvSpPr>
          <p:cNvPr id="32" name="Body text copy copy 11"/>
          <p:cNvSpPr/>
          <p:nvPr/>
        </p:nvSpPr>
        <p:spPr>
          <a:xfrm>
            <a:off x="456888" y="8077200"/>
            <a:ext cx="1581149" cy="504825"/>
          </a:xfrm>
          <a:prstGeom prst="rect">
            <a:avLst/>
          </a:prstGeom>
        </p:spPr>
        <p:txBody>
          <a:bodyPr spcFirstLastPara="0" anchor="t" tIns="0" bIns="0" lIns="0" rIns="0"/>
          <a:lstStyle/>
          <a:p>
            <a:pPr algn="l" hangingPunct="0">
              <a:lnSpc>
                <a:spcPct val="100000"/>
              </a:lnSpc>
            </a:pPr>
            <a:r>
              <a:rPr sz="825">
                <a:solidFill>
                  <a:srgbClr val="333333"/>
                </a:solidFill>
                <a:latin typeface="Muli"/>
                <a:ea typeface="+mn-ea"/>
                <a:cs typeface="Muli"/>
              </a:rPr>
              <a:t>Help support your financial wellness by </a:t>
            </a:r>
            <a:r>
              <a:rPr sz="825" b="1">
                <a:solidFill>
                  <a:srgbClr val="006FE6"/>
                </a:solidFill>
                <a:latin typeface="Muli"/>
                <a:ea typeface="+mn-ea"/>
                <a:cs typeface="Muli"/>
                <a:hlinkClick r:id="rId24"/>
              </a:rPr>
              <a:t>investing funds</a:t>
            </a:r>
            <a:r>
              <a:rPr sz="825">
                <a:solidFill>
                  <a:srgbClr val="333333"/>
                </a:solidFill>
                <a:latin typeface="Muli"/>
                <a:ea typeface="+mn-ea"/>
                <a:cs typeface="Muli"/>
              </a:rPr>
              <a:t> for health emergencies or health costs incurred during retirement.</a:t>
            </a:r>
          </a:p>
        </p:txBody>
      </p:sp>
      <p:pic>
        <p:nvPicPr>
          <p:cNvPr id="33" name="money-bill-trend-up-light"/>
          <p:cNvPicPr>
            <a:picLocks noChangeAspect="1"/>
          </p:cNvPicPr>
          <p:nvPr/>
        </p:nvPicPr>
        <p:blipFill>
          <a:blip r:embed="rId25"/>
          <a:stretch>
            <a:fillRect/>
          </a:stretch>
        </p:blipFill>
        <p:spPr>
          <a:xfrm>
            <a:off x="456575" y="7724775"/>
            <a:ext cx="285750" cy="285750"/>
          </a:xfrm>
          <a:prstGeom prst="rect">
            <a:avLst/>
          </a:prstGeom>
        </p:spPr>
      </p:pic>
      <p:sp>
        <p:nvSpPr>
          <p:cNvPr id="34" name="Body text copy copy 14"/>
          <p:cNvSpPr/>
          <p:nvPr/>
        </p:nvSpPr>
        <p:spPr>
          <a:xfrm>
            <a:off x="846295" y="7800975"/>
            <a:ext cx="501812" cy="133350"/>
          </a:xfrm>
          <a:prstGeom prst="rect">
            <a:avLst/>
          </a:prstGeom>
        </p:spPr>
        <p:txBody>
          <a:bodyPr spcFirstLastPara="0" anchor="t" tIns="0" bIns="0" lIns="0" rIns="0"/>
          <a:lstStyle/>
          <a:p>
            <a:pPr algn="l" hangingPunct="0">
              <a:lnSpc>
                <a:spcPct val="100000"/>
              </a:lnSpc>
            </a:pPr>
            <a:r>
              <a:rPr sz="900" b="1">
                <a:solidFill>
                  <a:srgbClr val="3A5675"/>
                </a:solidFill>
                <a:latin typeface="Muli"/>
                <a:ea typeface="+mn-ea"/>
                <a:cs typeface="Muli"/>
              </a:rPr>
              <a:t>Invest</a:t>
            </a:r>
          </a:p>
        </p:txBody>
      </p:sp>
    </p:spTree>
    <p:extLst>
      <p:ext uri="{BB962C8B-B14F-4D97-AF65-F5344CB8AC3E}">
        <p14:creationId xmlns:p14="http://schemas.microsoft.com/office/powerpoint/2010/main" val="3930024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0</Words>
  <Application>Microsoft Office PowerPoint</Application>
  <PresentationFormat>Widescreen</PresentationFormat>
  <Paragraphs>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Title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Visme Presentation</dc:title>
  <dc:creator>Visme</dc:creator>
  <cp:lastModifiedBy/>
  <cp:revision>5</cp:revision>
  <dcterms:created xsi:type="dcterms:W3CDTF">2025-05-05T15:19:08+00:00</dcterms:created>
  <dcterms:modified xsi:type="dcterms:W3CDTF">2025-05-05T15:19:08+00:00</dcterms:modified>
</cp:coreProperties>
</file>