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6"/>
  </p:notesMasterIdLst>
  <p:sldIdLst>
    <p:sldId id="256" r:id="rId2"/>
    <p:sldId id="257" r:id="rId3"/>
    <p:sldId id="258" r:id="rId4"/>
    <p:sldId id="259" r:id="rId5"/>
  </p:sldIdLst>
  <p:sldSz cx="7772400" cy="10058400"/>
  <p:notesSz cx="6858000" cy="9144000"/>
  <p:embeddedFontLst>
    <p:embeddedFont>
      <p:font typeface="Montserrat" panose="020B0604020202020204" charset="0"/>
      <p:regular r:id="rId7"/>
      <p:bold r:id="rId8"/>
      <p:italic r:id="rId9"/>
      <p:boldItalic r:id="rId10"/>
    </p:embeddedFont>
    <p:embeddedFont>
      <p:font typeface="Muli"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5-09-12T18:06:38"/>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110" d="100"/>
          <a:sy n="110" d="100"/>
        </p:scale>
        <p:origin x="187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09/12/2025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09/12/2025</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09/12/2025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hyperlink" Target="https://facebook.com/EmployeeBenefitsCorporation" TargetMode="External"/><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6.png"/><Relationship Id="rId2" Type="http://schemas.openxmlformats.org/officeDocument/2006/relationships/image" Target="../media/image6.png"/><Relationship Id="rId16" Type="http://schemas.openxmlformats.org/officeDocument/2006/relationships/hyperlink" Target="https://facebook.com/EmployeeBenefitsCorporation"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5.png"/><Relationship Id="rId10" Type="http://schemas.openxmlformats.org/officeDocument/2006/relationships/image" Target="../media/image27.png"/><Relationship Id="rId19"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6.png"/><Relationship Id="rId2" Type="http://schemas.openxmlformats.org/officeDocument/2006/relationships/image" Target="../media/image6.png"/><Relationship Id="rId16" Type="http://schemas.openxmlformats.org/officeDocument/2006/relationships/hyperlink" Target="https://facebook.com/EmployeeBenefitsCorporation"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5.png"/><Relationship Id="rId10" Type="http://schemas.openxmlformats.org/officeDocument/2006/relationships/image" Target="../media/image27.png"/><Relationship Id="rId19"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Untitled"/>
        <p:cNvGrpSpPr/>
        <p:nvPr/>
      </p:nvGrpSpPr>
      <p:grpSpPr>
        <a:xfrm>
          <a:off x="0" y="0"/>
          <a:ext cx="0" cy="0"/>
          <a:chOff x="0" y="0"/>
          <a:chExt cx="0" cy="0"/>
        </a:xfrm>
      </p:grpSpPr>
      <p:pic>
        <p:nvPicPr>
          <p:cNvPr id="2" name="Shape-1"/>
          <p:cNvPicPr>
            <a:picLocks noChangeAspect="1"/>
          </p:cNvPicPr>
          <p:nvPr/>
        </p:nvPicPr>
        <p:blipFill>
          <a:blip r:embed="rId2"/>
          <a:stretch>
            <a:fillRect/>
          </a:stretch>
        </p:blipFill>
        <p:spPr>
          <a:xfrm>
            <a:off x="1323975" y="2918342"/>
            <a:ext cx="5124450" cy="6629400"/>
          </a:xfrm>
          <a:prstGeom prst="rect">
            <a:avLst/>
          </a:prstGeom>
        </p:spPr>
      </p:pic>
      <p:pic>
        <p:nvPicPr>
          <p:cNvPr id="3" name="FSA Rollover and runout toolkit image"/>
          <p:cNvPicPr/>
          <p:nvPr/>
        </p:nvPicPr>
        <p:blipFill rotWithShape="1">
          <a:blip r:embed="rId3"/>
          <a:stretch>
            <a:fillRect/>
          </a:stretch>
        </p:blipFill>
        <p:spPr>
          <a:xfrm>
            <a:off x="1343593" y="2936271"/>
            <a:ext cx="5071955" cy="6593541"/>
          </a:xfrm>
          <a:prstGeom prst="rect">
            <a:avLst/>
          </a:prstGeom>
        </p:spPr>
      </p:pic>
      <p:pic>
        <p:nvPicPr>
          <p:cNvPr id="4" name="Shape-1"/>
          <p:cNvPicPr>
            <a:picLocks noChangeAspect="1"/>
          </p:cNvPicPr>
          <p:nvPr/>
        </p:nvPicPr>
        <p:blipFill>
          <a:blip r:embed="rId4"/>
          <a:stretch>
            <a:fillRect/>
          </a:stretch>
        </p:blipFill>
        <p:spPr>
          <a:xfrm>
            <a:off x="723900" y="397745"/>
            <a:ext cx="6324600" cy="2335930"/>
          </a:xfrm>
          <a:prstGeom prst="rect">
            <a:avLst/>
          </a:prstGeom>
        </p:spPr>
      </p:pic>
      <p:sp>
        <p:nvSpPr>
          <p:cNvPr id="5" name="Body text copy copy 1"/>
          <p:cNvSpPr/>
          <p:nvPr/>
        </p:nvSpPr>
        <p:spPr>
          <a:xfrm>
            <a:off x="966788" y="818310"/>
            <a:ext cx="5838825" cy="1781175"/>
          </a:xfrm>
          <a:prstGeom prst="rect">
            <a:avLst/>
          </a:prstGeom>
        </p:spPr>
        <p:txBody>
          <a:bodyPr spcFirstLastPara="0" lIns="0" tIns="0" rIns="0" bIns="0" anchor="t"/>
          <a:lstStyle/>
          <a:p>
            <a:pPr algn="l" hangingPunct="0">
              <a:lnSpc>
                <a:spcPct val="108333"/>
              </a:lnSpc>
            </a:pPr>
            <a:r>
              <a:rPr sz="1200">
                <a:solidFill>
                  <a:srgbClr val="FF0000"/>
                </a:solidFill>
                <a:latin typeface="Muli"/>
                <a:ea typeface="+mn-ea"/>
                <a:cs typeface="Muli"/>
              </a:rPr>
              <a:t>Included in the following slides are three documents that go over different plan design options—rollover and runout, grace period and runout, and standalone runout. Please ensure that you remove the pages that aren't applicable to your plan. If you only offer rollover or grace period, you can delete the runout sections at the bottom of the applicable pages </a:t>
            </a:r>
            <a:r>
              <a:rPr sz="1200" b="1">
                <a:solidFill>
                  <a:srgbClr val="FF0000"/>
                </a:solidFill>
                <a:latin typeface="Muli"/>
                <a:ea typeface="+mn-ea"/>
                <a:cs typeface="Muli"/>
              </a:rPr>
              <a:t>(A)</a:t>
            </a:r>
            <a:r>
              <a:rPr sz="1200">
                <a:solidFill>
                  <a:srgbClr val="FF0000"/>
                </a:solidFill>
                <a:latin typeface="Muli"/>
                <a:ea typeface="+mn-ea"/>
                <a:cs typeface="Muli"/>
              </a:rPr>
              <a:t>.</a:t>
            </a:r>
          </a:p>
          <a:p>
            <a:pPr algn="l" hangingPunct="0">
              <a:lnSpc>
                <a:spcPct val="108333"/>
              </a:lnSpc>
            </a:pPr>
            <a:endParaRPr sz="1200">
              <a:solidFill>
                <a:srgbClr val="FF0000"/>
              </a:solidFill>
              <a:latin typeface="Muli"/>
              <a:ea typeface="+mn-ea"/>
              <a:cs typeface="Muli"/>
            </a:endParaRPr>
          </a:p>
          <a:p>
            <a:pPr algn="l" hangingPunct="0">
              <a:lnSpc>
                <a:spcPct val="108333"/>
              </a:lnSpc>
            </a:pPr>
            <a:r>
              <a:rPr sz="1200">
                <a:solidFill>
                  <a:srgbClr val="FF0000"/>
                </a:solidFill>
                <a:latin typeface="Muli"/>
                <a:ea typeface="+mn-ea"/>
                <a:cs typeface="Muli"/>
              </a:rPr>
              <a:t>At the end of each plan design explanation there is a sentence that identifies your plan's rollover, runout, and grace period details </a:t>
            </a:r>
            <a:r>
              <a:rPr sz="1200" b="1">
                <a:solidFill>
                  <a:srgbClr val="FF0000"/>
                </a:solidFill>
                <a:latin typeface="Muli"/>
                <a:ea typeface="+mn-ea"/>
                <a:cs typeface="Muli"/>
              </a:rPr>
              <a:t>(B)</a:t>
            </a:r>
            <a:r>
              <a:rPr sz="1200">
                <a:solidFill>
                  <a:srgbClr val="FF0000"/>
                </a:solidFill>
                <a:latin typeface="Muli"/>
                <a:ea typeface="+mn-ea"/>
                <a:cs typeface="Muli"/>
              </a:rPr>
              <a:t>. Please confirm and modify these details, if needed, prior to distribution.</a:t>
            </a:r>
          </a:p>
        </p:txBody>
      </p:sp>
      <p:sp>
        <p:nvSpPr>
          <p:cNvPr id="6" name="Body text copy copy 3"/>
          <p:cNvSpPr/>
          <p:nvPr/>
        </p:nvSpPr>
        <p:spPr>
          <a:xfrm>
            <a:off x="2809720" y="541881"/>
            <a:ext cx="2095811" cy="219075"/>
          </a:xfrm>
          <a:prstGeom prst="rect">
            <a:avLst/>
          </a:prstGeom>
        </p:spPr>
        <p:txBody>
          <a:bodyPr spcFirstLastPara="0" lIns="0" tIns="0" rIns="0" bIns="0" anchor="t"/>
          <a:lstStyle/>
          <a:p>
            <a:pPr algn="ctr" hangingPunct="0">
              <a:lnSpc>
                <a:spcPct val="108333"/>
              </a:lnSpc>
            </a:pPr>
            <a:r>
              <a:rPr sz="1350" b="1">
                <a:solidFill>
                  <a:srgbClr val="FF0000"/>
                </a:solidFill>
                <a:latin typeface="Muli"/>
                <a:ea typeface="+mn-ea"/>
                <a:cs typeface="Muli"/>
              </a:rPr>
              <a:t>Instructions</a:t>
            </a:r>
          </a:p>
        </p:txBody>
      </p:sp>
      <p:pic>
        <p:nvPicPr>
          <p:cNvPr id="7" name="Shape-19"/>
          <p:cNvPicPr>
            <a:picLocks noChangeAspect="1"/>
          </p:cNvPicPr>
          <p:nvPr/>
        </p:nvPicPr>
        <p:blipFill>
          <a:blip r:embed="rId5"/>
          <a:stretch>
            <a:fillRect/>
          </a:stretch>
        </p:blipFill>
        <p:spPr>
          <a:xfrm>
            <a:off x="2001651" y="7492533"/>
            <a:ext cx="333375" cy="333375"/>
          </a:xfrm>
          <a:prstGeom prst="rect">
            <a:avLst/>
          </a:prstGeom>
        </p:spPr>
      </p:pic>
      <p:sp>
        <p:nvSpPr>
          <p:cNvPr id="8" name="Body text copy copy 2"/>
          <p:cNvSpPr/>
          <p:nvPr/>
        </p:nvSpPr>
        <p:spPr>
          <a:xfrm>
            <a:off x="2044201" y="7530633"/>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A</a:t>
            </a:r>
          </a:p>
        </p:txBody>
      </p:sp>
      <p:pic>
        <p:nvPicPr>
          <p:cNvPr id="9" name="Shape-19"/>
          <p:cNvPicPr>
            <a:picLocks noChangeAspect="1"/>
          </p:cNvPicPr>
          <p:nvPr/>
        </p:nvPicPr>
        <p:blipFill>
          <a:blip r:embed="rId5"/>
          <a:stretch>
            <a:fillRect/>
          </a:stretch>
        </p:blipFill>
        <p:spPr>
          <a:xfrm>
            <a:off x="5139298" y="5105680"/>
            <a:ext cx="333375" cy="333375"/>
          </a:xfrm>
          <a:prstGeom prst="rect">
            <a:avLst/>
          </a:prstGeom>
        </p:spPr>
      </p:pic>
      <p:sp>
        <p:nvSpPr>
          <p:cNvPr id="10" name="Body text copy copy 2"/>
          <p:cNvSpPr/>
          <p:nvPr/>
        </p:nvSpPr>
        <p:spPr>
          <a:xfrm>
            <a:off x="5181848" y="5143780"/>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B</a:t>
            </a: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Rollover &amp; Runout"/>
        <p:cNvGrpSpPr/>
        <p:nvPr/>
      </p:nvGrpSpPr>
      <p:grpSpPr>
        <a:xfrm>
          <a:off x="0" y="0"/>
          <a:ext cx="0" cy="0"/>
          <a:chOff x="0" y="0"/>
          <a:chExt cx="0" cy="0"/>
        </a:xfrm>
      </p:grpSpPr>
      <p:pic>
        <p:nvPicPr>
          <p:cNvPr id="2" name="Shape-1"/>
          <p:cNvPicPr>
            <a:picLocks noChangeAspect="1"/>
          </p:cNvPicPr>
          <p:nvPr/>
        </p:nvPicPr>
        <p:blipFill>
          <a:blip r:embed="rId2">
            <a:alphaModFix/>
          </a:blip>
          <a:stretch>
            <a:fillRect/>
          </a:stretch>
        </p:blipFill>
        <p:spPr>
          <a:xfrm>
            <a:off x="3010886" y="5648325"/>
            <a:ext cx="1065698" cy="657225"/>
          </a:xfrm>
          <a:prstGeom prst="rect">
            <a:avLst/>
          </a:prstGeom>
        </p:spPr>
      </p:pic>
      <p:pic>
        <p:nvPicPr>
          <p:cNvPr id="3" name="Shape4 copy 1"/>
          <p:cNvPicPr>
            <a:picLocks noChangeAspect="1"/>
          </p:cNvPicPr>
          <p:nvPr/>
        </p:nvPicPr>
        <p:blipFill>
          <a:blip r:embed="rId3"/>
          <a:stretch>
            <a:fillRect/>
          </a:stretch>
        </p:blipFill>
        <p:spPr>
          <a:xfrm rot="-4440000" flipH="1">
            <a:off x="227017" y="-4144517"/>
            <a:ext cx="7834127" cy="9016787"/>
          </a:xfrm>
          <a:prstGeom prst="rect">
            <a:avLst/>
          </a:prstGeom>
        </p:spPr>
      </p:pic>
      <p:pic>
        <p:nvPicPr>
          <p:cNvPr id="4" name="Shape4"/>
          <p:cNvPicPr>
            <a:picLocks noChangeAspect="1"/>
          </p:cNvPicPr>
          <p:nvPr/>
        </p:nvPicPr>
        <p:blipFill>
          <a:blip r:embed="rId4"/>
          <a:stretch>
            <a:fillRect/>
          </a:stretch>
        </p:blipFill>
        <p:spPr>
          <a:xfrm rot="4440000">
            <a:off x="131767" y="-3992117"/>
            <a:ext cx="7834127" cy="9016787"/>
          </a:xfrm>
          <a:prstGeom prst="rect">
            <a:avLst/>
          </a:prstGeom>
        </p:spPr>
      </p:pic>
      <p:pic>
        <p:nvPicPr>
          <p:cNvPr id="5" name="Shape-1"/>
          <p:cNvPicPr>
            <a:picLocks noChangeAspect="1"/>
          </p:cNvPicPr>
          <p:nvPr/>
        </p:nvPicPr>
        <p:blipFill>
          <a:blip r:embed="rId5"/>
          <a:stretch>
            <a:fillRect/>
          </a:stretch>
        </p:blipFill>
        <p:spPr>
          <a:xfrm>
            <a:off x="-28575" y="-28575"/>
            <a:ext cx="142875" cy="10115550"/>
          </a:xfrm>
          <a:prstGeom prst="rect">
            <a:avLst/>
          </a:prstGeom>
        </p:spPr>
      </p:pic>
      <p:pic>
        <p:nvPicPr>
          <p:cNvPr id="6" name="Shape-1 copy 1"/>
          <p:cNvPicPr>
            <a:picLocks noChangeAspect="1"/>
          </p:cNvPicPr>
          <p:nvPr/>
        </p:nvPicPr>
        <p:blipFill>
          <a:blip r:embed="rId5"/>
          <a:stretch>
            <a:fillRect/>
          </a:stretch>
        </p:blipFill>
        <p:spPr>
          <a:xfrm>
            <a:off x="7658100" y="-28575"/>
            <a:ext cx="142875" cy="10115550"/>
          </a:xfrm>
          <a:prstGeom prst="rect">
            <a:avLst/>
          </a:prstGeom>
        </p:spPr>
      </p:pic>
      <p:pic>
        <p:nvPicPr>
          <p:cNvPr id="7" name="Shape-1"/>
          <p:cNvPicPr>
            <a:picLocks noChangeAspect="1"/>
          </p:cNvPicPr>
          <p:nvPr/>
        </p:nvPicPr>
        <p:blipFill>
          <a:blip r:embed="rId6"/>
          <a:stretch>
            <a:fillRect/>
          </a:stretch>
        </p:blipFill>
        <p:spPr>
          <a:xfrm>
            <a:off x="-28575" y="-28575"/>
            <a:ext cx="7829550" cy="142875"/>
          </a:xfrm>
          <a:prstGeom prst="rect">
            <a:avLst/>
          </a:prstGeom>
        </p:spPr>
      </p:pic>
      <p:pic>
        <p:nvPicPr>
          <p:cNvPr id="8" name="Shape-1 copy 2"/>
          <p:cNvPicPr>
            <a:picLocks noChangeAspect="1"/>
          </p:cNvPicPr>
          <p:nvPr/>
        </p:nvPicPr>
        <p:blipFill>
          <a:blip r:embed="rId6"/>
          <a:stretch>
            <a:fillRect/>
          </a:stretch>
        </p:blipFill>
        <p:spPr>
          <a:xfrm>
            <a:off x="-28575" y="9944099"/>
            <a:ext cx="7829550" cy="142875"/>
          </a:xfrm>
          <a:prstGeom prst="rect">
            <a:avLst/>
          </a:prstGeom>
        </p:spPr>
      </p:pic>
      <p:pic>
        <p:nvPicPr>
          <p:cNvPr id="9" name="EBC_RGB_colorType_Rev_White"/>
          <p:cNvPicPr>
            <a:picLocks noChangeAspect="1"/>
          </p:cNvPicPr>
          <p:nvPr/>
        </p:nvPicPr>
        <p:blipFill>
          <a:blip r:embed="rId7"/>
          <a:stretch>
            <a:fillRect/>
          </a:stretch>
        </p:blipFill>
        <p:spPr>
          <a:xfrm>
            <a:off x="382946" y="381000"/>
            <a:ext cx="895350" cy="839391"/>
          </a:xfrm>
          <a:prstGeom prst="rect">
            <a:avLst/>
          </a:prstGeom>
        </p:spPr>
      </p:pic>
      <p:sp>
        <p:nvSpPr>
          <p:cNvPr id="10" name="Rectangle 9"/>
          <p:cNvSpPr/>
          <p:nvPr/>
        </p:nvSpPr>
        <p:spPr>
          <a:xfrm>
            <a:off x="1554130" y="595593"/>
            <a:ext cx="4600575" cy="400050"/>
          </a:xfrm>
          <a:prstGeom prst="rect">
            <a:avLst/>
          </a:prstGeom>
        </p:spPr>
        <p:txBody>
          <a:bodyPr spcFirstLastPara="0" lIns="0" tIns="0" rIns="0" bIns="0" anchor="t"/>
          <a:lstStyle/>
          <a:p>
            <a:pPr algn="l" hangingPunct="0">
              <a:lnSpc>
                <a:spcPct val="100000"/>
              </a:lnSpc>
            </a:pPr>
            <a:r>
              <a:rPr sz="2625" b="1" dirty="0">
                <a:solidFill>
                  <a:srgbClr val="53C93B"/>
                </a:solidFill>
                <a:latin typeface="Montserrat"/>
                <a:ea typeface="+mn-ea"/>
                <a:cs typeface="Montserrat"/>
              </a:rPr>
              <a:t>FSA Rollover and Runout</a:t>
            </a:r>
          </a:p>
        </p:txBody>
      </p:sp>
      <p:sp>
        <p:nvSpPr>
          <p:cNvPr id="11" name="Body text copy copy 9"/>
          <p:cNvSpPr/>
          <p:nvPr/>
        </p:nvSpPr>
        <p:spPr>
          <a:xfrm>
            <a:off x="1238250" y="1495425"/>
            <a:ext cx="6123586" cy="695325"/>
          </a:xfrm>
          <a:prstGeom prst="rect">
            <a:avLst/>
          </a:prstGeom>
        </p:spPr>
        <p:txBody>
          <a:bodyPr spcFirstLastPara="0" lIns="0" tIns="0" rIns="0" bIns="0" anchor="t"/>
          <a:lstStyle/>
          <a:p>
            <a:pPr algn="l" hangingPunct="0">
              <a:lnSpc>
                <a:spcPct val="108333"/>
              </a:lnSpc>
            </a:pPr>
            <a:r>
              <a:rPr sz="1050">
                <a:solidFill>
                  <a:srgbClr val="FFFFFF"/>
                </a:solidFill>
                <a:latin typeface="Muli"/>
                <a:ea typeface="+mn-ea"/>
                <a:cs typeface="Muli"/>
              </a:rPr>
              <a:t>With a flexible spending account (FSA), any remaining funds left in your account at the end of your plan year will be forfeited. Because of this, it's important to know how your plan's </a:t>
            </a:r>
            <a:r>
              <a:rPr sz="1050" b="1">
                <a:solidFill>
                  <a:srgbClr val="FFFFFF"/>
                </a:solidFill>
                <a:latin typeface="Muli"/>
                <a:ea typeface="+mn-ea"/>
                <a:cs typeface="Muli"/>
              </a:rPr>
              <a:t>rollover </a:t>
            </a:r>
            <a:r>
              <a:rPr sz="1050">
                <a:solidFill>
                  <a:srgbClr val="FFFFFF"/>
                </a:solidFill>
                <a:latin typeface="Muli"/>
                <a:ea typeface="+mn-ea"/>
                <a:cs typeface="Muli"/>
              </a:rPr>
              <a:t>and </a:t>
            </a:r>
            <a:r>
              <a:rPr sz="1050" b="1">
                <a:solidFill>
                  <a:srgbClr val="FFFFFF"/>
                </a:solidFill>
                <a:latin typeface="Muli"/>
                <a:ea typeface="+mn-ea"/>
                <a:cs typeface="Muli"/>
              </a:rPr>
              <a:t>runout</a:t>
            </a:r>
            <a:r>
              <a:rPr sz="1050">
                <a:solidFill>
                  <a:srgbClr val="FFFFFF"/>
                </a:solidFill>
                <a:latin typeface="Muli"/>
                <a:ea typeface="+mn-ea"/>
                <a:cs typeface="Muli"/>
              </a:rPr>
              <a:t> may impact your funds. Refer to the plan documents in your online account for additional information about your plan design.</a:t>
            </a:r>
          </a:p>
        </p:txBody>
      </p:sp>
      <p:pic>
        <p:nvPicPr>
          <p:cNvPr id="12" name="Shape-19"/>
          <p:cNvPicPr>
            <a:picLocks noChangeAspect="1"/>
          </p:cNvPicPr>
          <p:nvPr/>
        </p:nvPicPr>
        <p:blipFill>
          <a:blip r:embed="rId8"/>
          <a:stretch>
            <a:fillRect/>
          </a:stretch>
        </p:blipFill>
        <p:spPr>
          <a:xfrm>
            <a:off x="381000" y="1476375"/>
            <a:ext cx="666750" cy="666750"/>
          </a:xfrm>
          <a:prstGeom prst="rect">
            <a:avLst/>
          </a:prstGeom>
        </p:spPr>
      </p:pic>
      <p:pic>
        <p:nvPicPr>
          <p:cNvPr id="13" name="StrokeCircle"/>
          <p:cNvPicPr>
            <a:picLocks noChangeAspect="1"/>
          </p:cNvPicPr>
          <p:nvPr/>
        </p:nvPicPr>
        <p:blipFill>
          <a:blip r:embed="rId9"/>
          <a:stretch>
            <a:fillRect/>
          </a:stretch>
        </p:blipFill>
        <p:spPr>
          <a:xfrm>
            <a:off x="472281" y="1567656"/>
            <a:ext cx="484188" cy="484188"/>
          </a:xfrm>
          <a:prstGeom prst="rect">
            <a:avLst/>
          </a:prstGeom>
        </p:spPr>
      </p:pic>
      <p:pic>
        <p:nvPicPr>
          <p:cNvPr id="14" name="list-ol"/>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99123" y="1674004"/>
            <a:ext cx="230502" cy="258921"/>
          </a:xfrm>
          <a:prstGeom prst="rect">
            <a:avLst/>
          </a:prstGeom>
        </p:spPr>
      </p:pic>
      <p:sp>
        <p:nvSpPr>
          <p:cNvPr id="15" name="Body text copy copy 12"/>
          <p:cNvSpPr/>
          <p:nvPr/>
        </p:nvSpPr>
        <p:spPr>
          <a:xfrm>
            <a:off x="381000" y="3940847"/>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Rollover Example</a:t>
            </a:r>
          </a:p>
        </p:txBody>
      </p:sp>
      <p:sp>
        <p:nvSpPr>
          <p:cNvPr id="16" name="text 6 copy 1"/>
          <p:cNvSpPr/>
          <p:nvPr/>
        </p:nvSpPr>
        <p:spPr>
          <a:xfrm>
            <a:off x="382946" y="4133304"/>
            <a:ext cx="6904214" cy="742950"/>
          </a:xfrm>
          <a:prstGeom prst="rect">
            <a:avLst/>
          </a:prstGeom>
        </p:spPr>
        <p:txBody>
          <a:bodyPr spcFirstLastPara="0" lIns="0" tIns="0" rIns="0" bIns="0" anchor="t"/>
          <a:lstStyle/>
          <a:p>
            <a:pPr algn="l" hangingPunct="0">
              <a:lnSpc>
                <a:spcPct val="108333"/>
              </a:lnSpc>
            </a:pPr>
            <a:r>
              <a:rPr sz="900" dirty="0">
                <a:solidFill>
                  <a:srgbClr val="333333"/>
                </a:solidFill>
                <a:latin typeface="Muli"/>
                <a:ea typeface="+mn-ea"/>
                <a:cs typeface="Muli"/>
              </a:rPr>
              <a:t>Your health care FSA election for the current plan year is $2,500 and throughout the year you have used $2,000 to pay for eligible health expenses. At the end of your plan year, you have $500 remaining in your account. Your employer has a $400 rollover limit set up for your health care FSA. Because of this rollover, $400 of your remaining FSA funds will automatically be rolled over and added to your election amount for your upcoming plan year. The remaining $100 in your account will be forfeited unless you use the funds before the end of the plan year on eligible health expenses.*</a:t>
            </a:r>
          </a:p>
        </p:txBody>
      </p:sp>
      <p:sp>
        <p:nvSpPr>
          <p:cNvPr id="17" name="text 6 copy 1"/>
          <p:cNvSpPr/>
          <p:nvPr/>
        </p:nvSpPr>
        <p:spPr>
          <a:xfrm>
            <a:off x="381000" y="3103286"/>
            <a:ext cx="6911412" cy="7429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An FSA with rollover allows you to carry over up to a specified amount of funds from one plan year to the next. Rollover funds are not included in your annual maximum contribution amount, so any funds rolled over will be in addition to your election amount for the new plan year. If you do not make an FSA election for the new plan year, you may still be able to use the FSA funds that rolled over for eligible expenses. Refer to your plan documents to see if your FSA requires a new election to receive rollover. </a:t>
            </a:r>
            <a:r>
              <a:rPr sz="900" b="1">
                <a:solidFill>
                  <a:srgbClr val="333333"/>
                </a:solidFill>
                <a:latin typeface="Muli"/>
                <a:ea typeface="+mn-ea"/>
                <a:cs typeface="Muli"/>
              </a:rPr>
              <a:t>Your FSA has a $XXX rollover limit. </a:t>
            </a:r>
          </a:p>
        </p:txBody>
      </p:sp>
      <p:sp>
        <p:nvSpPr>
          <p:cNvPr id="18" name="Body text copy copy 14"/>
          <p:cNvSpPr/>
          <p:nvPr/>
        </p:nvSpPr>
        <p:spPr>
          <a:xfrm>
            <a:off x="382946" y="2875802"/>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Rollover</a:t>
            </a:r>
          </a:p>
        </p:txBody>
      </p:sp>
      <p:pic>
        <p:nvPicPr>
          <p:cNvPr id="19" name="customLine copy 4"/>
          <p:cNvPicPr/>
          <p:nvPr/>
        </p:nvPicPr>
        <p:blipFill rotWithShape="1">
          <a:blip r:embed="rId11"/>
          <a:stretch>
            <a:fillRect/>
          </a:stretch>
        </p:blipFill>
        <p:spPr>
          <a:xfrm rot="5400000">
            <a:off x="3270954" y="5789343"/>
            <a:ext cx="545562" cy="190500"/>
          </a:xfrm>
          <a:prstGeom prst="rect">
            <a:avLst/>
          </a:prstGeom>
        </p:spPr>
      </p:pic>
      <p:pic>
        <p:nvPicPr>
          <p:cNvPr id="20" name="Shape-1 copy 9"/>
          <p:cNvPicPr>
            <a:picLocks noChangeAspect="1"/>
          </p:cNvPicPr>
          <p:nvPr/>
        </p:nvPicPr>
        <p:blipFill>
          <a:blip r:embed="rId12"/>
          <a:stretch>
            <a:fillRect/>
          </a:stretch>
        </p:blipFill>
        <p:spPr>
          <a:xfrm>
            <a:off x="380737" y="6435767"/>
            <a:ext cx="3695846" cy="390525"/>
          </a:xfrm>
          <a:prstGeom prst="rect">
            <a:avLst/>
          </a:prstGeom>
        </p:spPr>
      </p:pic>
      <p:pic>
        <p:nvPicPr>
          <p:cNvPr id="21" name="Shape-1 copy 8"/>
          <p:cNvPicPr>
            <a:picLocks noChangeAspect="1"/>
          </p:cNvPicPr>
          <p:nvPr/>
        </p:nvPicPr>
        <p:blipFill>
          <a:blip r:embed="rId13"/>
          <a:stretch>
            <a:fillRect/>
          </a:stretch>
        </p:blipFill>
        <p:spPr>
          <a:xfrm>
            <a:off x="380737" y="6139347"/>
            <a:ext cx="3781688" cy="447675"/>
          </a:xfrm>
          <a:prstGeom prst="rect">
            <a:avLst/>
          </a:prstGeom>
        </p:spPr>
      </p:pic>
      <p:pic>
        <p:nvPicPr>
          <p:cNvPr id="22" name="Shape-1"/>
          <p:cNvPicPr>
            <a:picLocks noChangeAspect="1"/>
          </p:cNvPicPr>
          <p:nvPr/>
        </p:nvPicPr>
        <p:blipFill>
          <a:blip r:embed="rId14"/>
          <a:stretch>
            <a:fillRect/>
          </a:stretch>
        </p:blipFill>
        <p:spPr>
          <a:xfrm>
            <a:off x="380737" y="5114925"/>
            <a:ext cx="4731822" cy="390525"/>
          </a:xfrm>
          <a:prstGeom prst="rect">
            <a:avLst/>
          </a:prstGeom>
        </p:spPr>
      </p:pic>
      <p:pic>
        <p:nvPicPr>
          <p:cNvPr id="23" name="Shape-1 copy 7"/>
          <p:cNvPicPr>
            <a:picLocks noChangeAspect="1"/>
          </p:cNvPicPr>
          <p:nvPr/>
        </p:nvPicPr>
        <p:blipFill>
          <a:blip r:embed="rId15"/>
          <a:stretch>
            <a:fillRect/>
          </a:stretch>
        </p:blipFill>
        <p:spPr>
          <a:xfrm>
            <a:off x="384089" y="5344352"/>
            <a:ext cx="4774869" cy="447675"/>
          </a:xfrm>
          <a:prstGeom prst="rect">
            <a:avLst/>
          </a:prstGeom>
        </p:spPr>
      </p:pic>
      <p:sp>
        <p:nvSpPr>
          <p:cNvPr id="24" name="Rectangle 23"/>
          <p:cNvSpPr/>
          <p:nvPr/>
        </p:nvSpPr>
        <p:spPr>
          <a:xfrm>
            <a:off x="380738" y="4948238"/>
            <a:ext cx="1229889" cy="133350"/>
          </a:xfrm>
          <a:prstGeom prst="rect">
            <a:avLst/>
          </a:prstGeom>
        </p:spPr>
        <p:txBody>
          <a:bodyPr spcFirstLastPara="0" lIns="0" tIns="0" rIns="0" bIns="0" anchor="t"/>
          <a:lstStyle/>
          <a:p>
            <a:pPr algn="l" hangingPunct="0">
              <a:lnSpc>
                <a:spcPct val="100000"/>
              </a:lnSpc>
            </a:pPr>
            <a:r>
              <a:rPr sz="900" b="1">
                <a:solidFill>
                  <a:srgbClr val="333333"/>
                </a:solidFill>
                <a:latin typeface="Muli"/>
                <a:ea typeface="+mn-ea"/>
                <a:cs typeface="Muli"/>
              </a:rPr>
              <a:t>Current Plan Year</a:t>
            </a:r>
          </a:p>
        </p:txBody>
      </p:sp>
      <p:pic>
        <p:nvPicPr>
          <p:cNvPr id="25" name="Shape-1 copy 4"/>
          <p:cNvPicPr>
            <a:picLocks noChangeAspect="1"/>
          </p:cNvPicPr>
          <p:nvPr/>
        </p:nvPicPr>
        <p:blipFill>
          <a:blip r:embed="rId16"/>
          <a:stretch>
            <a:fillRect/>
          </a:stretch>
        </p:blipFill>
        <p:spPr>
          <a:xfrm>
            <a:off x="380737" y="5343178"/>
            <a:ext cx="4731822" cy="447675"/>
          </a:xfrm>
          <a:prstGeom prst="rect">
            <a:avLst/>
          </a:prstGeom>
        </p:spPr>
      </p:pic>
      <p:sp>
        <p:nvSpPr>
          <p:cNvPr id="26" name="Rectangle 25"/>
          <p:cNvSpPr/>
          <p:nvPr/>
        </p:nvSpPr>
        <p:spPr>
          <a:xfrm>
            <a:off x="380737" y="5500341"/>
            <a:ext cx="2630149"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Used</a:t>
            </a:r>
          </a:p>
        </p:txBody>
      </p:sp>
      <p:pic>
        <p:nvPicPr>
          <p:cNvPr id="27" name="Shape-1 copy 6"/>
          <p:cNvPicPr>
            <a:picLocks noChangeAspect="1"/>
          </p:cNvPicPr>
          <p:nvPr/>
        </p:nvPicPr>
        <p:blipFill>
          <a:blip r:embed="rId17"/>
          <a:stretch>
            <a:fillRect/>
          </a:stretch>
        </p:blipFill>
        <p:spPr>
          <a:xfrm>
            <a:off x="3010886" y="5343178"/>
            <a:ext cx="1065709" cy="447675"/>
          </a:xfrm>
          <a:prstGeom prst="rect">
            <a:avLst/>
          </a:prstGeom>
        </p:spPr>
      </p:pic>
      <p:sp>
        <p:nvSpPr>
          <p:cNvPr id="28" name="Rectangle 27"/>
          <p:cNvSpPr/>
          <p:nvPr/>
        </p:nvSpPr>
        <p:spPr>
          <a:xfrm>
            <a:off x="3010886" y="5500341"/>
            <a:ext cx="1065698"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$400 Rollover</a:t>
            </a:r>
          </a:p>
        </p:txBody>
      </p:sp>
      <p:pic>
        <p:nvPicPr>
          <p:cNvPr id="29" name="Shape-1 copy 5"/>
          <p:cNvPicPr>
            <a:picLocks noChangeAspect="1"/>
          </p:cNvPicPr>
          <p:nvPr/>
        </p:nvPicPr>
        <p:blipFill>
          <a:blip r:embed="rId18"/>
          <a:stretch>
            <a:fillRect/>
          </a:stretch>
        </p:blipFill>
        <p:spPr>
          <a:xfrm>
            <a:off x="4076964" y="5343178"/>
            <a:ext cx="1038947" cy="447675"/>
          </a:xfrm>
          <a:prstGeom prst="rect">
            <a:avLst/>
          </a:prstGeom>
        </p:spPr>
      </p:pic>
      <p:sp>
        <p:nvSpPr>
          <p:cNvPr id="30" name="Rectangle 29"/>
          <p:cNvSpPr/>
          <p:nvPr/>
        </p:nvSpPr>
        <p:spPr>
          <a:xfrm>
            <a:off x="4076584" y="5500341"/>
            <a:ext cx="1035975" cy="133350"/>
          </a:xfrm>
          <a:prstGeom prst="rect">
            <a:avLst/>
          </a:prstGeom>
        </p:spPr>
        <p:txBody>
          <a:bodyPr spcFirstLastPara="0" lIns="0" tIns="0" rIns="0" bIns="0" anchor="t"/>
          <a:lstStyle/>
          <a:p>
            <a:pPr algn="ctr" hangingPunct="0">
              <a:lnSpc>
                <a:spcPct val="100000"/>
              </a:lnSpc>
            </a:pPr>
            <a:r>
              <a:rPr sz="900" b="1">
                <a:solidFill>
                  <a:srgbClr val="264366"/>
                </a:solidFill>
                <a:latin typeface="Muli"/>
                <a:ea typeface="+mn-ea"/>
                <a:cs typeface="Muli"/>
              </a:rPr>
              <a:t>$100 Forfeited</a:t>
            </a:r>
          </a:p>
        </p:txBody>
      </p:sp>
      <p:sp>
        <p:nvSpPr>
          <p:cNvPr id="31" name="Rectangle 30"/>
          <p:cNvSpPr/>
          <p:nvPr/>
        </p:nvSpPr>
        <p:spPr>
          <a:xfrm>
            <a:off x="384089" y="5175510"/>
            <a:ext cx="4728470"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sp>
        <p:nvSpPr>
          <p:cNvPr id="32" name="Rectangle 31"/>
          <p:cNvSpPr/>
          <p:nvPr/>
        </p:nvSpPr>
        <p:spPr>
          <a:xfrm>
            <a:off x="380737" y="5974607"/>
            <a:ext cx="1229889" cy="133350"/>
          </a:xfrm>
          <a:prstGeom prst="rect">
            <a:avLst/>
          </a:prstGeom>
        </p:spPr>
        <p:txBody>
          <a:bodyPr spcFirstLastPara="0" lIns="0" tIns="0" rIns="0" bIns="0" anchor="t"/>
          <a:lstStyle/>
          <a:p>
            <a:pPr algn="l" hangingPunct="0">
              <a:lnSpc>
                <a:spcPct val="100000"/>
              </a:lnSpc>
            </a:pPr>
            <a:r>
              <a:rPr sz="900" b="1">
                <a:solidFill>
                  <a:srgbClr val="333333"/>
                </a:solidFill>
                <a:latin typeface="Muli"/>
                <a:ea typeface="+mn-ea"/>
                <a:cs typeface="Muli"/>
              </a:rPr>
              <a:t>New Plan Year</a:t>
            </a:r>
          </a:p>
        </p:txBody>
      </p:sp>
      <p:pic>
        <p:nvPicPr>
          <p:cNvPr id="33" name="Shape-1 copy 4"/>
          <p:cNvPicPr>
            <a:picLocks noChangeAspect="1"/>
          </p:cNvPicPr>
          <p:nvPr/>
        </p:nvPicPr>
        <p:blipFill>
          <a:blip r:embed="rId19"/>
          <a:stretch>
            <a:fillRect/>
          </a:stretch>
        </p:blipFill>
        <p:spPr>
          <a:xfrm>
            <a:off x="380737" y="6139347"/>
            <a:ext cx="3695846" cy="447675"/>
          </a:xfrm>
          <a:prstGeom prst="rect">
            <a:avLst/>
          </a:prstGeom>
        </p:spPr>
      </p:pic>
      <p:sp>
        <p:nvSpPr>
          <p:cNvPr id="34" name="Rectangle 33"/>
          <p:cNvSpPr/>
          <p:nvPr/>
        </p:nvSpPr>
        <p:spPr>
          <a:xfrm>
            <a:off x="380737" y="6296510"/>
            <a:ext cx="2630149"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New Election Amount: $2,550</a:t>
            </a:r>
          </a:p>
        </p:txBody>
      </p:sp>
      <p:pic>
        <p:nvPicPr>
          <p:cNvPr id="35" name="Shape-1 copy 6"/>
          <p:cNvPicPr>
            <a:picLocks noChangeAspect="1"/>
          </p:cNvPicPr>
          <p:nvPr/>
        </p:nvPicPr>
        <p:blipFill>
          <a:blip r:embed="rId17"/>
          <a:stretch>
            <a:fillRect/>
          </a:stretch>
        </p:blipFill>
        <p:spPr>
          <a:xfrm>
            <a:off x="3010886" y="6139347"/>
            <a:ext cx="1065698" cy="447675"/>
          </a:xfrm>
          <a:prstGeom prst="rect">
            <a:avLst/>
          </a:prstGeom>
        </p:spPr>
      </p:pic>
      <p:sp>
        <p:nvSpPr>
          <p:cNvPr id="36" name="Rectangle 35"/>
          <p:cNvSpPr/>
          <p:nvPr/>
        </p:nvSpPr>
        <p:spPr>
          <a:xfrm>
            <a:off x="3010886" y="6296510"/>
            <a:ext cx="1065698"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$400 Rollover</a:t>
            </a:r>
          </a:p>
        </p:txBody>
      </p:sp>
      <p:sp>
        <p:nvSpPr>
          <p:cNvPr id="37" name="Rectangle 36"/>
          <p:cNvSpPr/>
          <p:nvPr/>
        </p:nvSpPr>
        <p:spPr>
          <a:xfrm>
            <a:off x="384089" y="6637101"/>
            <a:ext cx="369249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Total FSA Funds (Election with Rollover): $2,950</a:t>
            </a:r>
          </a:p>
        </p:txBody>
      </p:sp>
      <p:sp>
        <p:nvSpPr>
          <p:cNvPr id="38" name="Body text copy copy 15"/>
          <p:cNvSpPr/>
          <p:nvPr/>
        </p:nvSpPr>
        <p:spPr>
          <a:xfrm>
            <a:off x="381000" y="6942977"/>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Runout</a:t>
            </a:r>
          </a:p>
        </p:txBody>
      </p:sp>
      <p:sp>
        <p:nvSpPr>
          <p:cNvPr id="39" name="text 6 copy 2"/>
          <p:cNvSpPr/>
          <p:nvPr/>
        </p:nvSpPr>
        <p:spPr>
          <a:xfrm>
            <a:off x="381000" y="7171600"/>
            <a:ext cx="6911412" cy="295275"/>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 runout period is a specified amount of time following the end of your plan year where you can still submit claims for eligible expenses incurred during your plan year. </a:t>
            </a:r>
            <a:r>
              <a:rPr sz="900" b="1">
                <a:solidFill>
                  <a:srgbClr val="333333"/>
                </a:solidFill>
                <a:latin typeface="Muli"/>
                <a:ea typeface="+mn-ea"/>
                <a:cs typeface="Muli"/>
              </a:rPr>
              <a:t>Your FSA has a 3 month runout period. </a:t>
            </a:r>
          </a:p>
        </p:txBody>
      </p:sp>
      <p:sp>
        <p:nvSpPr>
          <p:cNvPr id="40" name="Body text copy copy 12"/>
          <p:cNvSpPr/>
          <p:nvPr/>
        </p:nvSpPr>
        <p:spPr>
          <a:xfrm>
            <a:off x="381000" y="7581249"/>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Runout Example</a:t>
            </a:r>
          </a:p>
        </p:txBody>
      </p:sp>
      <p:sp>
        <p:nvSpPr>
          <p:cNvPr id="41" name="text 6 copy 1"/>
          <p:cNvSpPr/>
          <p:nvPr/>
        </p:nvSpPr>
        <p:spPr>
          <a:xfrm>
            <a:off x="382945" y="7773992"/>
            <a:ext cx="7011371" cy="5905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Your health care FSA election for the current plan year is $2,500 and throughout the year you have used all $2,500 to pay for eligible health expenses. At the end of your plan year, you have submitted claims for $2,000 worth of eligible health expenses. Your employer has a 3 month runout period set up for your health care FSA. Because of this runout, you have up to 3 months after the end of your plan year to submit claims for the remaining $500 worth of eligible expenses that you incurred during the plan year.  </a:t>
            </a:r>
          </a:p>
        </p:txBody>
      </p:sp>
      <p:pic>
        <p:nvPicPr>
          <p:cNvPr id="42" name="Shape-1"/>
          <p:cNvPicPr>
            <a:picLocks noChangeAspect="1"/>
          </p:cNvPicPr>
          <p:nvPr/>
        </p:nvPicPr>
        <p:blipFill>
          <a:blip r:embed="rId20"/>
          <a:stretch>
            <a:fillRect/>
          </a:stretch>
        </p:blipFill>
        <p:spPr>
          <a:xfrm>
            <a:off x="5562600" y="5117792"/>
            <a:ext cx="1831717" cy="1348946"/>
          </a:xfrm>
          <a:prstGeom prst="rect">
            <a:avLst/>
          </a:prstGeom>
        </p:spPr>
      </p:pic>
      <p:sp>
        <p:nvSpPr>
          <p:cNvPr id="43" name="Rectangle 42"/>
          <p:cNvSpPr/>
          <p:nvPr/>
        </p:nvSpPr>
        <p:spPr>
          <a:xfrm>
            <a:off x="6097556" y="5289503"/>
            <a:ext cx="1184647" cy="247650"/>
          </a:xfrm>
          <a:prstGeom prst="rect">
            <a:avLst/>
          </a:prstGeom>
        </p:spPr>
        <p:txBody>
          <a:bodyPr spcFirstLastPara="0" lIns="0" tIns="0" rIns="0" bIns="0" anchor="t"/>
          <a:lstStyle/>
          <a:p>
            <a:pPr algn="l" hangingPunct="0">
              <a:lnSpc>
                <a:spcPct val="100000"/>
              </a:lnSpc>
            </a:pPr>
            <a:r>
              <a:rPr sz="1650" b="1">
                <a:solidFill>
                  <a:srgbClr val="264366"/>
                </a:solidFill>
                <a:latin typeface="Muli"/>
                <a:ea typeface="+mn-ea"/>
                <a:cs typeface="Muli"/>
              </a:rPr>
              <a:t>Benefit Tip:</a:t>
            </a:r>
          </a:p>
        </p:txBody>
      </p:sp>
      <p:pic>
        <p:nvPicPr>
          <p:cNvPr id="44" name="lightbulb-on"/>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5739054" y="5279592"/>
            <a:ext cx="267472" cy="267472"/>
          </a:xfrm>
          <a:prstGeom prst="rect">
            <a:avLst/>
          </a:prstGeom>
        </p:spPr>
      </p:pic>
      <p:sp>
        <p:nvSpPr>
          <p:cNvPr id="45" name="Rectangle 44"/>
          <p:cNvSpPr/>
          <p:nvPr/>
        </p:nvSpPr>
        <p:spPr>
          <a:xfrm>
            <a:off x="5562600" y="5548476"/>
            <a:ext cx="1831717" cy="876300"/>
          </a:xfrm>
          <a:prstGeom prst="rect">
            <a:avLst/>
          </a:prstGeom>
        </p:spPr>
        <p:txBody>
          <a:bodyPr spcFirstLastPara="0" lIns="152400" tIns="95250" rIns="152400" bIns="0" anchor="t"/>
          <a:lstStyle/>
          <a:p>
            <a:pPr algn="l" hangingPunct="0">
              <a:lnSpc>
                <a:spcPct val="100000"/>
              </a:lnSpc>
            </a:pPr>
            <a:r>
              <a:rPr sz="750" dirty="0">
                <a:solidFill>
                  <a:srgbClr val="333333"/>
                </a:solidFill>
                <a:latin typeface="Muli"/>
                <a:ea typeface="+mn-ea"/>
                <a:cs typeface="Muli"/>
              </a:rPr>
              <a:t>Prior to the end of your plan year, review your FSA balance and your benefit deadlines to make sure that you use all of your FSA funds. Don't risk having any unused funds forfeited. </a:t>
            </a:r>
          </a:p>
        </p:txBody>
      </p:sp>
      <p:pic>
        <p:nvPicPr>
          <p:cNvPr id="46" name="Shape-1"/>
          <p:cNvPicPr>
            <a:picLocks noChangeAspect="1"/>
          </p:cNvPicPr>
          <p:nvPr/>
        </p:nvPicPr>
        <p:blipFill>
          <a:blip r:embed="rId22"/>
          <a:stretch>
            <a:fillRect/>
          </a:stretch>
        </p:blipFill>
        <p:spPr>
          <a:xfrm>
            <a:off x="114300" y="9448799"/>
            <a:ext cx="7543800" cy="495300"/>
          </a:xfrm>
          <a:prstGeom prst="rect">
            <a:avLst/>
          </a:prstGeom>
        </p:spPr>
      </p:pic>
      <p:sp>
        <p:nvSpPr>
          <p:cNvPr id="47" name="Body text copy copy 4"/>
          <p:cNvSpPr/>
          <p:nvPr/>
        </p:nvSpPr>
        <p:spPr>
          <a:xfrm>
            <a:off x="5089267" y="9629774"/>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P2-8093-T   0925</a:t>
            </a:r>
          </a:p>
        </p:txBody>
      </p:sp>
      <p:sp>
        <p:nvSpPr>
          <p:cNvPr id="48" name="Body text copy copy 5"/>
          <p:cNvSpPr/>
          <p:nvPr/>
        </p:nvSpPr>
        <p:spPr>
          <a:xfrm>
            <a:off x="381000" y="9615487"/>
            <a:ext cx="4495800" cy="152400"/>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FFFFFF"/>
                </a:solidFill>
                <a:latin typeface="Muli"/>
                <a:ea typeface="+mn-ea"/>
                <a:cs typeface="Muli"/>
              </a:rPr>
              <a:t>      www.ebcflex.com     (800) 346-2126      participantservices@ebcflex.com   |</a:t>
            </a:r>
          </a:p>
        </p:txBody>
      </p:sp>
      <p:pic>
        <p:nvPicPr>
          <p:cNvPr id="49" name="Button-3-Facebook">
            <a:hlinkClick r:id="rId23"/>
          </p:cNvPr>
          <p:cNvPicPr>
            <a:picLocks noChangeAspect="1"/>
          </p:cNvPicPr>
          <p:nvPr/>
        </p:nvPicPr>
        <p:blipFill>
          <a:blip r:embed="rId24"/>
          <a:stretch>
            <a:fillRect/>
          </a:stretch>
        </p:blipFill>
        <p:spPr>
          <a:xfrm>
            <a:off x="4795929" y="9601199"/>
            <a:ext cx="190500" cy="190500"/>
          </a:xfrm>
          <a:prstGeom prst="rect">
            <a:avLst/>
          </a:prstGeom>
        </p:spPr>
      </p:pic>
      <p:sp>
        <p:nvSpPr>
          <p:cNvPr id="50" name="Rectangle 49"/>
          <p:cNvSpPr/>
          <p:nvPr/>
        </p:nvSpPr>
        <p:spPr>
          <a:xfrm>
            <a:off x="5292308" y="9031968"/>
            <a:ext cx="2235358" cy="419100"/>
          </a:xfrm>
          <a:prstGeom prst="rect">
            <a:avLst/>
          </a:prstGeom>
        </p:spPr>
        <p:txBody>
          <a:bodyPr spcFirstLastPara="0" lIns="95250" tIns="95250" rIns="95250" bIns="0" anchor="t"/>
          <a:lstStyle/>
          <a:p>
            <a:pPr algn="l" hangingPunct="0">
              <a:lnSpc>
                <a:spcPct val="100000"/>
              </a:lnSpc>
            </a:pPr>
            <a:r>
              <a:rPr sz="750" i="1">
                <a:solidFill>
                  <a:srgbClr val="333333"/>
                </a:solidFill>
                <a:latin typeface="Muli"/>
                <a:ea typeface="+mn-ea"/>
                <a:cs typeface="Muli"/>
              </a:rPr>
              <a:t>*In order to be reimbursed, these claims must be submitted within the plan's runout period. </a:t>
            </a:r>
          </a:p>
        </p:txBody>
      </p:sp>
      <p:pic>
        <p:nvPicPr>
          <p:cNvPr id="51" name="customLine copy 5"/>
          <p:cNvPicPr/>
          <p:nvPr/>
        </p:nvPicPr>
        <p:blipFill rotWithShape="1">
          <a:blip r:embed="rId25"/>
          <a:stretch>
            <a:fillRect/>
          </a:stretch>
        </p:blipFill>
        <p:spPr>
          <a:xfrm rot="5400000">
            <a:off x="3776886" y="9131546"/>
            <a:ext cx="600075" cy="190500"/>
          </a:xfrm>
          <a:prstGeom prst="rect">
            <a:avLst/>
          </a:prstGeom>
        </p:spPr>
      </p:pic>
      <p:pic>
        <p:nvPicPr>
          <p:cNvPr id="52" name="Shape-1 copy 12"/>
          <p:cNvPicPr>
            <a:picLocks noChangeAspect="1"/>
          </p:cNvPicPr>
          <p:nvPr/>
        </p:nvPicPr>
        <p:blipFill>
          <a:blip r:embed="rId14"/>
          <a:stretch>
            <a:fillRect/>
          </a:stretch>
        </p:blipFill>
        <p:spPr>
          <a:xfrm>
            <a:off x="384089" y="8955894"/>
            <a:ext cx="4733925" cy="390525"/>
          </a:xfrm>
          <a:prstGeom prst="rect">
            <a:avLst/>
          </a:prstGeom>
        </p:spPr>
      </p:pic>
      <p:pic>
        <p:nvPicPr>
          <p:cNvPr id="53" name="Shape-1 copy 10"/>
          <p:cNvPicPr>
            <a:picLocks noChangeAspect="1"/>
          </p:cNvPicPr>
          <p:nvPr/>
        </p:nvPicPr>
        <p:blipFill>
          <a:blip r:embed="rId14"/>
          <a:stretch>
            <a:fillRect/>
          </a:stretch>
        </p:blipFill>
        <p:spPr>
          <a:xfrm>
            <a:off x="384089" y="8432019"/>
            <a:ext cx="4733925" cy="390525"/>
          </a:xfrm>
          <a:prstGeom prst="rect">
            <a:avLst/>
          </a:prstGeom>
        </p:spPr>
      </p:pic>
      <p:pic>
        <p:nvPicPr>
          <p:cNvPr id="54" name="Shape-1 copy 11"/>
          <p:cNvPicPr>
            <a:picLocks noChangeAspect="1"/>
          </p:cNvPicPr>
          <p:nvPr/>
        </p:nvPicPr>
        <p:blipFill>
          <a:blip r:embed="rId15"/>
          <a:stretch>
            <a:fillRect/>
          </a:stretch>
        </p:blipFill>
        <p:spPr>
          <a:xfrm>
            <a:off x="593521" y="8670232"/>
            <a:ext cx="4768136" cy="448850"/>
          </a:xfrm>
          <a:prstGeom prst="rect">
            <a:avLst/>
          </a:prstGeom>
        </p:spPr>
      </p:pic>
      <p:sp>
        <p:nvSpPr>
          <p:cNvPr id="55" name="Rectangle 54"/>
          <p:cNvSpPr/>
          <p:nvPr/>
        </p:nvSpPr>
        <p:spPr>
          <a:xfrm>
            <a:off x="387178" y="8497377"/>
            <a:ext cx="4761012"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56" name="Shape-1 copy 4"/>
          <p:cNvPicPr>
            <a:picLocks noChangeAspect="1"/>
          </p:cNvPicPr>
          <p:nvPr/>
        </p:nvPicPr>
        <p:blipFill>
          <a:blip r:embed="rId16"/>
          <a:stretch>
            <a:fillRect/>
          </a:stretch>
        </p:blipFill>
        <p:spPr>
          <a:xfrm>
            <a:off x="384089" y="8670956"/>
            <a:ext cx="4733925" cy="447675"/>
          </a:xfrm>
          <a:prstGeom prst="rect">
            <a:avLst/>
          </a:prstGeom>
        </p:spPr>
      </p:pic>
      <p:sp>
        <p:nvSpPr>
          <p:cNvPr id="57" name="Rectangle 56"/>
          <p:cNvSpPr/>
          <p:nvPr/>
        </p:nvSpPr>
        <p:spPr>
          <a:xfrm>
            <a:off x="384089" y="8828119"/>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Reimbursed</a:t>
            </a:r>
          </a:p>
        </p:txBody>
      </p:sp>
      <p:pic>
        <p:nvPicPr>
          <p:cNvPr id="58" name="Shape-1 copy 6"/>
          <p:cNvPicPr>
            <a:picLocks noChangeAspect="1"/>
          </p:cNvPicPr>
          <p:nvPr/>
        </p:nvPicPr>
        <p:blipFill>
          <a:blip r:embed="rId26"/>
          <a:stretch>
            <a:fillRect/>
          </a:stretch>
        </p:blipFill>
        <p:spPr>
          <a:xfrm>
            <a:off x="4079789" y="8670956"/>
            <a:ext cx="1038225" cy="447675"/>
          </a:xfrm>
          <a:prstGeom prst="rect">
            <a:avLst/>
          </a:prstGeom>
        </p:spPr>
      </p:pic>
      <p:sp>
        <p:nvSpPr>
          <p:cNvPr id="59" name="Rectangle 58"/>
          <p:cNvSpPr/>
          <p:nvPr/>
        </p:nvSpPr>
        <p:spPr>
          <a:xfrm>
            <a:off x="4079673" y="8828119"/>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Reimbursed</a:t>
            </a:r>
          </a:p>
        </p:txBody>
      </p:sp>
      <p:sp>
        <p:nvSpPr>
          <p:cNvPr id="60" name="Rectangle 59"/>
          <p:cNvSpPr/>
          <p:nvPr/>
        </p:nvSpPr>
        <p:spPr>
          <a:xfrm>
            <a:off x="4076924" y="9161695"/>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3 Month Runout</a:t>
            </a:r>
          </a:p>
        </p:txBody>
      </p:sp>
      <p:sp>
        <p:nvSpPr>
          <p:cNvPr id="61" name="Rectangle 60"/>
          <p:cNvSpPr/>
          <p:nvPr/>
        </p:nvSpPr>
        <p:spPr>
          <a:xfrm>
            <a:off x="384089" y="9163207"/>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Grace Period &amp; Runout"/>
        <p:cNvGrpSpPr/>
        <p:nvPr/>
      </p:nvGrpSpPr>
      <p:grpSpPr>
        <a:xfrm>
          <a:off x="0" y="0"/>
          <a:ext cx="0" cy="0"/>
          <a:chOff x="0" y="0"/>
          <a:chExt cx="0" cy="0"/>
        </a:xfrm>
      </p:grpSpPr>
      <p:pic>
        <p:nvPicPr>
          <p:cNvPr id="2" name="Shape4 copy 1"/>
          <p:cNvPicPr>
            <a:picLocks noChangeAspect="1"/>
          </p:cNvPicPr>
          <p:nvPr/>
        </p:nvPicPr>
        <p:blipFill>
          <a:blip r:embed="rId2"/>
          <a:stretch>
            <a:fillRect/>
          </a:stretch>
        </p:blipFill>
        <p:spPr>
          <a:xfrm rot="-4440000" flipH="1">
            <a:off x="131767" y="-4115942"/>
            <a:ext cx="7834127" cy="9016787"/>
          </a:xfrm>
          <a:prstGeom prst="rect">
            <a:avLst/>
          </a:prstGeom>
        </p:spPr>
      </p:pic>
      <p:pic>
        <p:nvPicPr>
          <p:cNvPr id="3" name="Shape4"/>
          <p:cNvPicPr>
            <a:picLocks noChangeAspect="1"/>
          </p:cNvPicPr>
          <p:nvPr/>
        </p:nvPicPr>
        <p:blipFill>
          <a:blip r:embed="rId3"/>
          <a:stretch>
            <a:fillRect/>
          </a:stretch>
        </p:blipFill>
        <p:spPr>
          <a:xfrm rot="4440000">
            <a:off x="131767" y="-3992117"/>
            <a:ext cx="7834127" cy="9016787"/>
          </a:xfrm>
          <a:prstGeom prst="rect">
            <a:avLst/>
          </a:prstGeom>
        </p:spPr>
      </p:pic>
      <p:pic>
        <p:nvPicPr>
          <p:cNvPr id="4" name="Shape-1"/>
          <p:cNvPicPr>
            <a:picLocks noChangeAspect="1"/>
          </p:cNvPicPr>
          <p:nvPr/>
        </p:nvPicPr>
        <p:blipFill>
          <a:blip r:embed="rId4"/>
          <a:stretch>
            <a:fillRect/>
          </a:stretch>
        </p:blipFill>
        <p:spPr>
          <a:xfrm>
            <a:off x="-28575" y="-28575"/>
            <a:ext cx="142875" cy="10115550"/>
          </a:xfrm>
          <a:prstGeom prst="rect">
            <a:avLst/>
          </a:prstGeom>
        </p:spPr>
      </p:pic>
      <p:pic>
        <p:nvPicPr>
          <p:cNvPr id="5" name="Shape-1 copy 1"/>
          <p:cNvPicPr>
            <a:picLocks noChangeAspect="1"/>
          </p:cNvPicPr>
          <p:nvPr/>
        </p:nvPicPr>
        <p:blipFill>
          <a:blip r:embed="rId4"/>
          <a:stretch>
            <a:fillRect/>
          </a:stretch>
        </p:blipFill>
        <p:spPr>
          <a:xfrm>
            <a:off x="7658100" y="-28575"/>
            <a:ext cx="142875" cy="10115550"/>
          </a:xfrm>
          <a:prstGeom prst="rect">
            <a:avLst/>
          </a:prstGeom>
        </p:spPr>
      </p:pic>
      <p:pic>
        <p:nvPicPr>
          <p:cNvPr id="6" name="Shape-1"/>
          <p:cNvPicPr>
            <a:picLocks noChangeAspect="1"/>
          </p:cNvPicPr>
          <p:nvPr/>
        </p:nvPicPr>
        <p:blipFill>
          <a:blip r:embed="rId5"/>
          <a:stretch>
            <a:fillRect/>
          </a:stretch>
        </p:blipFill>
        <p:spPr>
          <a:xfrm>
            <a:off x="-28575" y="-28575"/>
            <a:ext cx="7829550" cy="142875"/>
          </a:xfrm>
          <a:prstGeom prst="rect">
            <a:avLst/>
          </a:prstGeom>
        </p:spPr>
      </p:pic>
      <p:pic>
        <p:nvPicPr>
          <p:cNvPr id="7" name="Shape-1 copy 2"/>
          <p:cNvPicPr>
            <a:picLocks noChangeAspect="1"/>
          </p:cNvPicPr>
          <p:nvPr/>
        </p:nvPicPr>
        <p:blipFill>
          <a:blip r:embed="rId5"/>
          <a:stretch>
            <a:fillRect/>
          </a:stretch>
        </p:blipFill>
        <p:spPr>
          <a:xfrm>
            <a:off x="-28575" y="9944099"/>
            <a:ext cx="7829550" cy="142875"/>
          </a:xfrm>
          <a:prstGeom prst="rect">
            <a:avLst/>
          </a:prstGeom>
        </p:spPr>
      </p:pic>
      <p:pic>
        <p:nvPicPr>
          <p:cNvPr id="8" name="EBC_RGB_colorType_Rev_White"/>
          <p:cNvPicPr>
            <a:picLocks noChangeAspect="1"/>
          </p:cNvPicPr>
          <p:nvPr/>
        </p:nvPicPr>
        <p:blipFill>
          <a:blip r:embed="rId6"/>
          <a:stretch>
            <a:fillRect/>
          </a:stretch>
        </p:blipFill>
        <p:spPr>
          <a:xfrm>
            <a:off x="382946" y="381000"/>
            <a:ext cx="895350" cy="839391"/>
          </a:xfrm>
          <a:prstGeom prst="rect">
            <a:avLst/>
          </a:prstGeom>
        </p:spPr>
      </p:pic>
      <p:sp>
        <p:nvSpPr>
          <p:cNvPr id="9" name="Rectangle 8"/>
          <p:cNvSpPr/>
          <p:nvPr/>
        </p:nvSpPr>
        <p:spPr>
          <a:xfrm>
            <a:off x="1552575" y="595593"/>
            <a:ext cx="5524500" cy="400050"/>
          </a:xfrm>
          <a:prstGeom prst="rect">
            <a:avLst/>
          </a:prstGeom>
        </p:spPr>
        <p:txBody>
          <a:bodyPr spcFirstLastPara="0" lIns="0" tIns="0" rIns="0" bIns="0" anchor="t"/>
          <a:lstStyle/>
          <a:p>
            <a:pPr algn="l" hangingPunct="0">
              <a:lnSpc>
                <a:spcPct val="100000"/>
              </a:lnSpc>
            </a:pPr>
            <a:r>
              <a:rPr sz="2625" b="1">
                <a:solidFill>
                  <a:srgbClr val="53C93B"/>
                </a:solidFill>
                <a:latin typeface="Montserrat"/>
                <a:ea typeface="+mn-ea"/>
                <a:cs typeface="Montserrat"/>
              </a:rPr>
              <a:t>FSA Grace Period and Runout</a:t>
            </a:r>
          </a:p>
        </p:txBody>
      </p:sp>
      <p:sp>
        <p:nvSpPr>
          <p:cNvPr id="10" name="Body text copy copy 9"/>
          <p:cNvSpPr/>
          <p:nvPr/>
        </p:nvSpPr>
        <p:spPr>
          <a:xfrm>
            <a:off x="1238250" y="1495425"/>
            <a:ext cx="6123586" cy="695325"/>
          </a:xfrm>
          <a:prstGeom prst="rect">
            <a:avLst/>
          </a:prstGeom>
        </p:spPr>
        <p:txBody>
          <a:bodyPr spcFirstLastPara="0" lIns="0" tIns="0" rIns="0" bIns="0" anchor="t"/>
          <a:lstStyle/>
          <a:p>
            <a:pPr algn="l" hangingPunct="0">
              <a:lnSpc>
                <a:spcPct val="108333"/>
              </a:lnSpc>
            </a:pPr>
            <a:r>
              <a:rPr sz="1050">
                <a:solidFill>
                  <a:srgbClr val="FFFFFF"/>
                </a:solidFill>
                <a:latin typeface="Muli"/>
                <a:ea typeface="+mn-ea"/>
                <a:cs typeface="Muli"/>
              </a:rPr>
              <a:t>With a flexible spending account (FSA), any remaining funds left in your account at the end of your plan year will be forfeited. Because of this, it's important to know how your plan's </a:t>
            </a:r>
            <a:r>
              <a:rPr sz="1050" b="1">
                <a:solidFill>
                  <a:srgbClr val="FFFFFF"/>
                </a:solidFill>
                <a:latin typeface="Muli"/>
                <a:ea typeface="+mn-ea"/>
                <a:cs typeface="Muli"/>
              </a:rPr>
              <a:t>grace period </a:t>
            </a:r>
            <a:r>
              <a:rPr sz="1050">
                <a:solidFill>
                  <a:srgbClr val="FFFFFF"/>
                </a:solidFill>
                <a:latin typeface="Muli"/>
                <a:ea typeface="+mn-ea"/>
                <a:cs typeface="Muli"/>
              </a:rPr>
              <a:t>and </a:t>
            </a:r>
            <a:r>
              <a:rPr sz="1050" b="1">
                <a:solidFill>
                  <a:srgbClr val="FFFFFF"/>
                </a:solidFill>
                <a:latin typeface="Muli"/>
                <a:ea typeface="+mn-ea"/>
                <a:cs typeface="Muli"/>
              </a:rPr>
              <a:t>runout</a:t>
            </a:r>
            <a:r>
              <a:rPr sz="1050">
                <a:solidFill>
                  <a:srgbClr val="FFFFFF"/>
                </a:solidFill>
                <a:latin typeface="Muli"/>
                <a:ea typeface="+mn-ea"/>
                <a:cs typeface="Muli"/>
              </a:rPr>
              <a:t> may impact your funds. Refer to the plan documents in your online account for additional information about your plan design.</a:t>
            </a:r>
          </a:p>
        </p:txBody>
      </p:sp>
      <p:pic>
        <p:nvPicPr>
          <p:cNvPr id="11" name="Shape-19"/>
          <p:cNvPicPr>
            <a:picLocks noChangeAspect="1"/>
          </p:cNvPicPr>
          <p:nvPr/>
        </p:nvPicPr>
        <p:blipFill>
          <a:blip r:embed="rId7"/>
          <a:stretch>
            <a:fillRect/>
          </a:stretch>
        </p:blipFill>
        <p:spPr>
          <a:xfrm>
            <a:off x="381000" y="1476375"/>
            <a:ext cx="666750" cy="666750"/>
          </a:xfrm>
          <a:prstGeom prst="rect">
            <a:avLst/>
          </a:prstGeom>
        </p:spPr>
      </p:pic>
      <p:pic>
        <p:nvPicPr>
          <p:cNvPr id="12" name="StrokeCircle"/>
          <p:cNvPicPr>
            <a:picLocks noChangeAspect="1"/>
          </p:cNvPicPr>
          <p:nvPr/>
        </p:nvPicPr>
        <p:blipFill>
          <a:blip r:embed="rId8"/>
          <a:stretch>
            <a:fillRect/>
          </a:stretch>
        </p:blipFill>
        <p:spPr>
          <a:xfrm>
            <a:off x="472281" y="1567656"/>
            <a:ext cx="484188" cy="484188"/>
          </a:xfrm>
          <a:prstGeom prst="rect">
            <a:avLst/>
          </a:prstGeom>
        </p:spPr>
      </p:pic>
      <p:pic>
        <p:nvPicPr>
          <p:cNvPr id="13" name="list-ol"/>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9123" y="1674004"/>
            <a:ext cx="230502" cy="258921"/>
          </a:xfrm>
          <a:prstGeom prst="rect">
            <a:avLst/>
          </a:prstGeom>
        </p:spPr>
      </p:pic>
      <p:sp>
        <p:nvSpPr>
          <p:cNvPr id="14" name="Body text copy copy 15"/>
          <p:cNvSpPr/>
          <p:nvPr/>
        </p:nvSpPr>
        <p:spPr>
          <a:xfrm>
            <a:off x="381000" y="5695202"/>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Runout</a:t>
            </a:r>
          </a:p>
        </p:txBody>
      </p:sp>
      <p:sp>
        <p:nvSpPr>
          <p:cNvPr id="15" name="text 6 copy 2"/>
          <p:cNvSpPr/>
          <p:nvPr/>
        </p:nvSpPr>
        <p:spPr>
          <a:xfrm>
            <a:off x="381000" y="5923825"/>
            <a:ext cx="4764101" cy="447675"/>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 runout period is a specified amount of time following the end of your plan year where you can still submit claims for eligible expenses incurred during your plan year. </a:t>
            </a:r>
            <a:r>
              <a:rPr sz="900" b="1">
                <a:solidFill>
                  <a:srgbClr val="333333"/>
                </a:solidFill>
                <a:latin typeface="Muli"/>
                <a:ea typeface="+mn-ea"/>
                <a:cs typeface="Muli"/>
              </a:rPr>
              <a:t>Your FSA has a 3 month runout period. </a:t>
            </a:r>
          </a:p>
        </p:txBody>
      </p:sp>
      <p:sp>
        <p:nvSpPr>
          <p:cNvPr id="16" name="Body text copy copy 12"/>
          <p:cNvSpPr/>
          <p:nvPr/>
        </p:nvSpPr>
        <p:spPr>
          <a:xfrm>
            <a:off x="380999" y="6464715"/>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Runout Example</a:t>
            </a:r>
          </a:p>
        </p:txBody>
      </p:sp>
      <p:sp>
        <p:nvSpPr>
          <p:cNvPr id="17" name="text 6 copy 1"/>
          <p:cNvSpPr/>
          <p:nvPr/>
        </p:nvSpPr>
        <p:spPr>
          <a:xfrm>
            <a:off x="382945" y="6657458"/>
            <a:ext cx="7011371" cy="5905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Your health care FSA election for the current plan year is $2,500 and throughout the year you have used all $2,500 to pay for eligible health expenses. At the end of your plan year, you have submitted claims for $2,000 worth of eligible health expenses. Your employer has a 3 month runout period set up for your health care FSA. Because of this runout, you have up to 3 months after the end of your plan year to submit claims for the remaining $500 worth of eligible expenses that you incurred during the plan year.  </a:t>
            </a:r>
          </a:p>
        </p:txBody>
      </p:sp>
      <p:pic>
        <p:nvPicPr>
          <p:cNvPr id="18" name="customLine copy 5"/>
          <p:cNvPicPr/>
          <p:nvPr/>
        </p:nvPicPr>
        <p:blipFill rotWithShape="1">
          <a:blip r:embed="rId10"/>
          <a:stretch>
            <a:fillRect/>
          </a:stretch>
        </p:blipFill>
        <p:spPr>
          <a:xfrm rot="5400000">
            <a:off x="3773797" y="8054264"/>
            <a:ext cx="600075" cy="190500"/>
          </a:xfrm>
          <a:prstGeom prst="rect">
            <a:avLst/>
          </a:prstGeom>
        </p:spPr>
      </p:pic>
      <p:pic>
        <p:nvPicPr>
          <p:cNvPr id="19" name="Shape-1 copy 12"/>
          <p:cNvPicPr>
            <a:picLocks noChangeAspect="1"/>
          </p:cNvPicPr>
          <p:nvPr/>
        </p:nvPicPr>
        <p:blipFill>
          <a:blip r:embed="rId11"/>
          <a:stretch>
            <a:fillRect/>
          </a:stretch>
        </p:blipFill>
        <p:spPr>
          <a:xfrm>
            <a:off x="381000" y="7878613"/>
            <a:ext cx="4733925" cy="390525"/>
          </a:xfrm>
          <a:prstGeom prst="rect">
            <a:avLst/>
          </a:prstGeom>
        </p:spPr>
      </p:pic>
      <p:pic>
        <p:nvPicPr>
          <p:cNvPr id="20" name="Shape-1 copy 10"/>
          <p:cNvPicPr>
            <a:picLocks noChangeAspect="1"/>
          </p:cNvPicPr>
          <p:nvPr/>
        </p:nvPicPr>
        <p:blipFill>
          <a:blip r:embed="rId11"/>
          <a:stretch>
            <a:fillRect/>
          </a:stretch>
        </p:blipFill>
        <p:spPr>
          <a:xfrm>
            <a:off x="381000" y="7354738"/>
            <a:ext cx="4733925" cy="390525"/>
          </a:xfrm>
          <a:prstGeom prst="rect">
            <a:avLst/>
          </a:prstGeom>
        </p:spPr>
      </p:pic>
      <p:pic>
        <p:nvPicPr>
          <p:cNvPr id="21" name="Shape-1 copy 11"/>
          <p:cNvPicPr>
            <a:picLocks noChangeAspect="1"/>
          </p:cNvPicPr>
          <p:nvPr/>
        </p:nvPicPr>
        <p:blipFill>
          <a:blip r:embed="rId12"/>
          <a:stretch>
            <a:fillRect/>
          </a:stretch>
        </p:blipFill>
        <p:spPr>
          <a:xfrm>
            <a:off x="590432" y="7592950"/>
            <a:ext cx="4768136" cy="448850"/>
          </a:xfrm>
          <a:prstGeom prst="rect">
            <a:avLst/>
          </a:prstGeom>
        </p:spPr>
      </p:pic>
      <p:sp>
        <p:nvSpPr>
          <p:cNvPr id="22" name="Rectangle 21"/>
          <p:cNvSpPr/>
          <p:nvPr/>
        </p:nvSpPr>
        <p:spPr>
          <a:xfrm>
            <a:off x="384089" y="7420095"/>
            <a:ext cx="4761012"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23" name="Shape-1 copy 4"/>
          <p:cNvPicPr>
            <a:picLocks noChangeAspect="1"/>
          </p:cNvPicPr>
          <p:nvPr/>
        </p:nvPicPr>
        <p:blipFill>
          <a:blip r:embed="rId13"/>
          <a:stretch>
            <a:fillRect/>
          </a:stretch>
        </p:blipFill>
        <p:spPr>
          <a:xfrm>
            <a:off x="381000" y="7593674"/>
            <a:ext cx="4733925" cy="447675"/>
          </a:xfrm>
          <a:prstGeom prst="rect">
            <a:avLst/>
          </a:prstGeom>
        </p:spPr>
      </p:pic>
      <p:sp>
        <p:nvSpPr>
          <p:cNvPr id="24" name="Rectangle 23"/>
          <p:cNvSpPr/>
          <p:nvPr/>
        </p:nvSpPr>
        <p:spPr>
          <a:xfrm>
            <a:off x="381000" y="7750837"/>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Reimbursed</a:t>
            </a:r>
          </a:p>
        </p:txBody>
      </p:sp>
      <p:pic>
        <p:nvPicPr>
          <p:cNvPr id="25" name="Shape-1 copy 6"/>
          <p:cNvPicPr>
            <a:picLocks noChangeAspect="1"/>
          </p:cNvPicPr>
          <p:nvPr/>
        </p:nvPicPr>
        <p:blipFill>
          <a:blip r:embed="rId14"/>
          <a:stretch>
            <a:fillRect/>
          </a:stretch>
        </p:blipFill>
        <p:spPr>
          <a:xfrm>
            <a:off x="4076700" y="7593674"/>
            <a:ext cx="1038225" cy="447675"/>
          </a:xfrm>
          <a:prstGeom prst="rect">
            <a:avLst/>
          </a:prstGeom>
        </p:spPr>
      </p:pic>
      <p:sp>
        <p:nvSpPr>
          <p:cNvPr id="26" name="Rectangle 25"/>
          <p:cNvSpPr/>
          <p:nvPr/>
        </p:nvSpPr>
        <p:spPr>
          <a:xfrm>
            <a:off x="4076583" y="7750837"/>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Reimbursed</a:t>
            </a:r>
          </a:p>
        </p:txBody>
      </p:sp>
      <p:sp>
        <p:nvSpPr>
          <p:cNvPr id="27" name="Rectangle 26"/>
          <p:cNvSpPr/>
          <p:nvPr/>
        </p:nvSpPr>
        <p:spPr>
          <a:xfrm>
            <a:off x="4073834" y="8084413"/>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3 Month Runout</a:t>
            </a:r>
          </a:p>
        </p:txBody>
      </p:sp>
      <p:sp>
        <p:nvSpPr>
          <p:cNvPr id="28" name="Rectangle 27"/>
          <p:cNvSpPr/>
          <p:nvPr/>
        </p:nvSpPr>
        <p:spPr>
          <a:xfrm>
            <a:off x="381000" y="8085925"/>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pic>
        <p:nvPicPr>
          <p:cNvPr id="29" name="Shape-1"/>
          <p:cNvPicPr>
            <a:picLocks noChangeAspect="1"/>
          </p:cNvPicPr>
          <p:nvPr/>
        </p:nvPicPr>
        <p:blipFill>
          <a:blip r:embed="rId15"/>
          <a:stretch>
            <a:fillRect/>
          </a:stretch>
        </p:blipFill>
        <p:spPr>
          <a:xfrm>
            <a:off x="114300" y="9448799"/>
            <a:ext cx="7543800" cy="495300"/>
          </a:xfrm>
          <a:prstGeom prst="rect">
            <a:avLst/>
          </a:prstGeom>
        </p:spPr>
      </p:pic>
      <p:sp>
        <p:nvSpPr>
          <p:cNvPr id="30" name="Body text copy copy 4"/>
          <p:cNvSpPr/>
          <p:nvPr/>
        </p:nvSpPr>
        <p:spPr>
          <a:xfrm>
            <a:off x="5089267" y="9629774"/>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P2-8093-T   0925</a:t>
            </a:r>
          </a:p>
        </p:txBody>
      </p:sp>
      <p:sp>
        <p:nvSpPr>
          <p:cNvPr id="31" name="Body text copy copy 5"/>
          <p:cNvSpPr/>
          <p:nvPr/>
        </p:nvSpPr>
        <p:spPr>
          <a:xfrm>
            <a:off x="381000" y="9615487"/>
            <a:ext cx="4495800" cy="152400"/>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FFFFFF"/>
                </a:solidFill>
                <a:latin typeface="Muli"/>
                <a:ea typeface="+mn-ea"/>
                <a:cs typeface="Muli"/>
              </a:rPr>
              <a:t>      www.ebcflex.com     (800) 346-2126      participantservices@ebcflex.com   |</a:t>
            </a:r>
          </a:p>
        </p:txBody>
      </p:sp>
      <p:pic>
        <p:nvPicPr>
          <p:cNvPr id="32" name="Button-3-Facebook">
            <a:hlinkClick r:id="rId16"/>
          </p:cNvPr>
          <p:cNvPicPr>
            <a:picLocks noChangeAspect="1"/>
          </p:cNvPicPr>
          <p:nvPr/>
        </p:nvPicPr>
        <p:blipFill>
          <a:blip r:embed="rId17"/>
          <a:stretch>
            <a:fillRect/>
          </a:stretch>
        </p:blipFill>
        <p:spPr>
          <a:xfrm>
            <a:off x="4795929" y="9601199"/>
            <a:ext cx="190500" cy="190500"/>
          </a:xfrm>
          <a:prstGeom prst="rect">
            <a:avLst/>
          </a:prstGeom>
        </p:spPr>
      </p:pic>
      <p:sp>
        <p:nvSpPr>
          <p:cNvPr id="33" name="Body text copy copy 15"/>
          <p:cNvSpPr/>
          <p:nvPr/>
        </p:nvSpPr>
        <p:spPr>
          <a:xfrm>
            <a:off x="381000" y="2964820"/>
            <a:ext cx="6879039" cy="200620"/>
          </a:xfrm>
          <a:prstGeom prst="rect">
            <a:avLst/>
          </a:prstGeom>
        </p:spPr>
        <p:txBody>
          <a:bodyPr spcFirstLastPara="0" lIns="0" tIns="0" rIns="0" bIns="0" anchor="t"/>
          <a:lstStyle/>
          <a:p>
            <a:pPr algn="l" hangingPunct="0">
              <a:lnSpc>
                <a:spcPct val="108333"/>
              </a:lnSpc>
            </a:pPr>
            <a:r>
              <a:rPr sz="1204" b="1">
                <a:solidFill>
                  <a:srgbClr val="000000"/>
                </a:solidFill>
                <a:latin typeface="Muli"/>
                <a:ea typeface="+mn-ea"/>
                <a:cs typeface="Muli"/>
              </a:rPr>
              <a:t>Grace Period</a:t>
            </a:r>
          </a:p>
        </p:txBody>
      </p:sp>
      <p:sp>
        <p:nvSpPr>
          <p:cNvPr id="34" name="text 6 copy 2"/>
          <p:cNvSpPr/>
          <p:nvPr/>
        </p:nvSpPr>
        <p:spPr>
          <a:xfrm>
            <a:off x="381000" y="3196980"/>
            <a:ext cx="6931983" cy="296154"/>
          </a:xfrm>
          <a:prstGeom prst="rect">
            <a:avLst/>
          </a:prstGeom>
        </p:spPr>
        <p:txBody>
          <a:bodyPr spcFirstLastPara="0" lIns="0" tIns="0" rIns="0" bIns="0" anchor="t"/>
          <a:lstStyle/>
          <a:p>
            <a:pPr algn="l" hangingPunct="0">
              <a:lnSpc>
                <a:spcPct val="108333"/>
              </a:lnSpc>
            </a:pPr>
            <a:r>
              <a:rPr sz="903">
                <a:solidFill>
                  <a:srgbClr val="333333"/>
                </a:solidFill>
                <a:latin typeface="Muli"/>
                <a:ea typeface="+mn-ea"/>
                <a:cs typeface="Muli"/>
              </a:rPr>
              <a:t>A grace period is an additional period of time for you to incur claims after the end of a plan year. </a:t>
            </a:r>
            <a:r>
              <a:rPr sz="903" b="1">
                <a:solidFill>
                  <a:srgbClr val="333333"/>
                </a:solidFill>
                <a:latin typeface="Muli"/>
                <a:ea typeface="+mn-ea"/>
                <a:cs typeface="Muli"/>
              </a:rPr>
              <a:t>Your FSA has a 2 month and 15 day grace period. </a:t>
            </a:r>
          </a:p>
        </p:txBody>
      </p:sp>
      <p:sp>
        <p:nvSpPr>
          <p:cNvPr id="35" name="Body text copy copy 12"/>
          <p:cNvSpPr/>
          <p:nvPr/>
        </p:nvSpPr>
        <p:spPr>
          <a:xfrm>
            <a:off x="381000" y="3590724"/>
            <a:ext cx="2404744" cy="171960"/>
          </a:xfrm>
          <a:prstGeom prst="rect">
            <a:avLst/>
          </a:prstGeom>
        </p:spPr>
        <p:txBody>
          <a:bodyPr spcFirstLastPara="0" lIns="0" tIns="0" rIns="0" bIns="0" anchor="t"/>
          <a:lstStyle/>
          <a:p>
            <a:pPr algn="l" hangingPunct="0">
              <a:lnSpc>
                <a:spcPct val="108333"/>
              </a:lnSpc>
            </a:pPr>
            <a:r>
              <a:rPr sz="1053" b="1">
                <a:solidFill>
                  <a:srgbClr val="158701"/>
                </a:solidFill>
                <a:latin typeface="Muli"/>
                <a:ea typeface="+mn-ea"/>
                <a:cs typeface="Muli"/>
              </a:rPr>
              <a:t>Grace Period Example</a:t>
            </a:r>
          </a:p>
        </p:txBody>
      </p:sp>
      <p:sp>
        <p:nvSpPr>
          <p:cNvPr id="36" name="text 6 copy 1"/>
          <p:cNvSpPr/>
          <p:nvPr/>
        </p:nvSpPr>
        <p:spPr>
          <a:xfrm>
            <a:off x="381000" y="3791199"/>
            <a:ext cx="6924764" cy="592308"/>
          </a:xfrm>
          <a:prstGeom prst="rect">
            <a:avLst/>
          </a:prstGeom>
        </p:spPr>
        <p:txBody>
          <a:bodyPr spcFirstLastPara="0" lIns="0" tIns="0" rIns="0" bIns="0" anchor="t"/>
          <a:lstStyle/>
          <a:p>
            <a:pPr algn="l" hangingPunct="0">
              <a:lnSpc>
                <a:spcPct val="108333"/>
              </a:lnSpc>
            </a:pPr>
            <a:r>
              <a:rPr sz="903">
                <a:solidFill>
                  <a:srgbClr val="333333"/>
                </a:solidFill>
                <a:latin typeface="Muli"/>
                <a:ea typeface="+mn-ea"/>
                <a:cs typeface="Muli"/>
              </a:rPr>
              <a:t>Your health care FSA election for the current plan year is $2,500 and throughout the year you have used $2,000 to pay for eligible health expenses. At the end of your plan year, you have $500 remaining in your account. Your employer has a 2 month and 15 day grace period set up for your health care FSA. Because of this grace period, you have up to 2 months and 15 days following the end of your plan year to use the $500 worth of remaining funds on eligible health expenses.* </a:t>
            </a:r>
          </a:p>
        </p:txBody>
      </p:sp>
      <p:pic>
        <p:nvPicPr>
          <p:cNvPr id="37" name="customLine copy 5"/>
          <p:cNvPicPr/>
          <p:nvPr/>
        </p:nvPicPr>
        <p:blipFill rotWithShape="1">
          <a:blip r:embed="rId10"/>
          <a:stretch>
            <a:fillRect/>
          </a:stretch>
        </p:blipFill>
        <p:spPr>
          <a:xfrm rot="5400000">
            <a:off x="3773797" y="5198984"/>
            <a:ext cx="600075" cy="190500"/>
          </a:xfrm>
          <a:prstGeom prst="rect">
            <a:avLst/>
          </a:prstGeom>
        </p:spPr>
      </p:pic>
      <p:pic>
        <p:nvPicPr>
          <p:cNvPr id="38" name="Shape-1 copy 12"/>
          <p:cNvPicPr>
            <a:picLocks noChangeAspect="1"/>
          </p:cNvPicPr>
          <p:nvPr/>
        </p:nvPicPr>
        <p:blipFill>
          <a:blip r:embed="rId11"/>
          <a:stretch>
            <a:fillRect/>
          </a:stretch>
        </p:blipFill>
        <p:spPr>
          <a:xfrm>
            <a:off x="381000" y="5023333"/>
            <a:ext cx="4733925" cy="390525"/>
          </a:xfrm>
          <a:prstGeom prst="rect">
            <a:avLst/>
          </a:prstGeom>
        </p:spPr>
      </p:pic>
      <p:pic>
        <p:nvPicPr>
          <p:cNvPr id="39" name="Shape-1 copy 10"/>
          <p:cNvPicPr>
            <a:picLocks noChangeAspect="1"/>
          </p:cNvPicPr>
          <p:nvPr/>
        </p:nvPicPr>
        <p:blipFill>
          <a:blip r:embed="rId11"/>
          <a:stretch>
            <a:fillRect/>
          </a:stretch>
        </p:blipFill>
        <p:spPr>
          <a:xfrm>
            <a:off x="381000" y="4499458"/>
            <a:ext cx="4733925" cy="390525"/>
          </a:xfrm>
          <a:prstGeom prst="rect">
            <a:avLst/>
          </a:prstGeom>
        </p:spPr>
      </p:pic>
      <p:pic>
        <p:nvPicPr>
          <p:cNvPr id="40" name="Shape-1 copy 11"/>
          <p:cNvPicPr>
            <a:picLocks noChangeAspect="1"/>
          </p:cNvPicPr>
          <p:nvPr/>
        </p:nvPicPr>
        <p:blipFill>
          <a:blip r:embed="rId12"/>
          <a:stretch>
            <a:fillRect/>
          </a:stretch>
        </p:blipFill>
        <p:spPr>
          <a:xfrm>
            <a:off x="590432" y="4737671"/>
            <a:ext cx="4768136" cy="448850"/>
          </a:xfrm>
          <a:prstGeom prst="rect">
            <a:avLst/>
          </a:prstGeom>
        </p:spPr>
      </p:pic>
      <p:sp>
        <p:nvSpPr>
          <p:cNvPr id="41" name="Rectangle 40"/>
          <p:cNvSpPr/>
          <p:nvPr/>
        </p:nvSpPr>
        <p:spPr>
          <a:xfrm>
            <a:off x="381000" y="4564815"/>
            <a:ext cx="47339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42" name="Shape-1 copy 4"/>
          <p:cNvPicPr>
            <a:picLocks noChangeAspect="1"/>
          </p:cNvPicPr>
          <p:nvPr/>
        </p:nvPicPr>
        <p:blipFill>
          <a:blip r:embed="rId13"/>
          <a:stretch>
            <a:fillRect/>
          </a:stretch>
        </p:blipFill>
        <p:spPr>
          <a:xfrm>
            <a:off x="381000" y="4738394"/>
            <a:ext cx="4733925" cy="447675"/>
          </a:xfrm>
          <a:prstGeom prst="rect">
            <a:avLst/>
          </a:prstGeom>
        </p:spPr>
      </p:pic>
      <p:sp>
        <p:nvSpPr>
          <p:cNvPr id="43" name="Rectangle 42"/>
          <p:cNvSpPr/>
          <p:nvPr/>
        </p:nvSpPr>
        <p:spPr>
          <a:xfrm>
            <a:off x="381000" y="4895557"/>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Used</a:t>
            </a:r>
          </a:p>
        </p:txBody>
      </p:sp>
      <p:pic>
        <p:nvPicPr>
          <p:cNvPr id="44" name="Shape-1 copy 6"/>
          <p:cNvPicPr>
            <a:picLocks noChangeAspect="1"/>
          </p:cNvPicPr>
          <p:nvPr/>
        </p:nvPicPr>
        <p:blipFill>
          <a:blip r:embed="rId14"/>
          <a:stretch>
            <a:fillRect/>
          </a:stretch>
        </p:blipFill>
        <p:spPr>
          <a:xfrm>
            <a:off x="4076700" y="4738394"/>
            <a:ext cx="1038225" cy="447675"/>
          </a:xfrm>
          <a:prstGeom prst="rect">
            <a:avLst/>
          </a:prstGeom>
        </p:spPr>
      </p:pic>
      <p:sp>
        <p:nvSpPr>
          <p:cNvPr id="45" name="Rectangle 44"/>
          <p:cNvSpPr/>
          <p:nvPr/>
        </p:nvSpPr>
        <p:spPr>
          <a:xfrm>
            <a:off x="4076584" y="4895557"/>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Used</a:t>
            </a:r>
          </a:p>
        </p:txBody>
      </p:sp>
      <p:sp>
        <p:nvSpPr>
          <p:cNvPr id="46" name="Rectangle 45"/>
          <p:cNvSpPr/>
          <p:nvPr/>
        </p:nvSpPr>
        <p:spPr>
          <a:xfrm>
            <a:off x="4073834" y="5229133"/>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Grace Period</a:t>
            </a:r>
          </a:p>
        </p:txBody>
      </p:sp>
      <p:sp>
        <p:nvSpPr>
          <p:cNvPr id="47" name="Rectangle 46"/>
          <p:cNvSpPr/>
          <p:nvPr/>
        </p:nvSpPr>
        <p:spPr>
          <a:xfrm>
            <a:off x="381000" y="5230645"/>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pic>
        <p:nvPicPr>
          <p:cNvPr id="48" name="Shape-1"/>
          <p:cNvPicPr>
            <a:picLocks noChangeAspect="1"/>
          </p:cNvPicPr>
          <p:nvPr/>
        </p:nvPicPr>
        <p:blipFill>
          <a:blip r:embed="rId18"/>
          <a:stretch>
            <a:fillRect/>
          </a:stretch>
        </p:blipFill>
        <p:spPr>
          <a:xfrm>
            <a:off x="5558694" y="4496880"/>
            <a:ext cx="1831717" cy="1348946"/>
          </a:xfrm>
          <a:prstGeom prst="rect">
            <a:avLst/>
          </a:prstGeom>
        </p:spPr>
      </p:pic>
      <p:sp>
        <p:nvSpPr>
          <p:cNvPr id="49" name="Rectangle 48"/>
          <p:cNvSpPr/>
          <p:nvPr/>
        </p:nvSpPr>
        <p:spPr>
          <a:xfrm>
            <a:off x="6093650" y="4668591"/>
            <a:ext cx="1184647" cy="247650"/>
          </a:xfrm>
          <a:prstGeom prst="rect">
            <a:avLst/>
          </a:prstGeom>
        </p:spPr>
        <p:txBody>
          <a:bodyPr spcFirstLastPara="0" lIns="0" tIns="0" rIns="0" bIns="0" anchor="t"/>
          <a:lstStyle/>
          <a:p>
            <a:pPr algn="l" hangingPunct="0">
              <a:lnSpc>
                <a:spcPct val="100000"/>
              </a:lnSpc>
            </a:pPr>
            <a:r>
              <a:rPr sz="1650" b="1">
                <a:solidFill>
                  <a:srgbClr val="264366"/>
                </a:solidFill>
                <a:latin typeface="Muli"/>
                <a:ea typeface="+mn-ea"/>
                <a:cs typeface="Muli"/>
              </a:rPr>
              <a:t>Benefit Tip:</a:t>
            </a:r>
          </a:p>
        </p:txBody>
      </p:sp>
      <p:pic>
        <p:nvPicPr>
          <p:cNvPr id="50" name="lightbulb-on"/>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5735148" y="4658680"/>
            <a:ext cx="267472" cy="267472"/>
          </a:xfrm>
          <a:prstGeom prst="rect">
            <a:avLst/>
          </a:prstGeom>
        </p:spPr>
      </p:pic>
      <p:sp>
        <p:nvSpPr>
          <p:cNvPr id="51" name="Rectangle 50"/>
          <p:cNvSpPr/>
          <p:nvPr/>
        </p:nvSpPr>
        <p:spPr>
          <a:xfrm>
            <a:off x="5558694" y="4927564"/>
            <a:ext cx="1831717" cy="876300"/>
          </a:xfrm>
          <a:prstGeom prst="rect">
            <a:avLst/>
          </a:prstGeom>
        </p:spPr>
        <p:txBody>
          <a:bodyPr spcFirstLastPara="0" lIns="152400" tIns="95250" rIns="152400" bIns="0" anchor="t"/>
          <a:lstStyle/>
          <a:p>
            <a:pPr algn="l" hangingPunct="0">
              <a:lnSpc>
                <a:spcPct val="100000"/>
              </a:lnSpc>
            </a:pPr>
            <a:r>
              <a:rPr sz="750">
                <a:solidFill>
                  <a:srgbClr val="333333"/>
                </a:solidFill>
                <a:latin typeface="Muli"/>
                <a:ea typeface="+mn-ea"/>
                <a:cs typeface="Muli"/>
              </a:rPr>
              <a:t>Prior to the end of your plan year, review your FSA balance and your benefit deadlines to make sure that you use all of your FSA funds. Don't risk having any unused funds forfeited. </a:t>
            </a:r>
          </a:p>
        </p:txBody>
      </p:sp>
      <p:sp>
        <p:nvSpPr>
          <p:cNvPr id="52" name="text 6 copy 3"/>
          <p:cNvSpPr/>
          <p:nvPr/>
        </p:nvSpPr>
        <p:spPr>
          <a:xfrm>
            <a:off x="381000" y="9223117"/>
            <a:ext cx="6911412" cy="123825"/>
          </a:xfrm>
          <a:prstGeom prst="rect">
            <a:avLst/>
          </a:prstGeom>
        </p:spPr>
        <p:txBody>
          <a:bodyPr spcFirstLastPara="0" lIns="0" tIns="0" rIns="0" bIns="0" anchor="t"/>
          <a:lstStyle/>
          <a:p>
            <a:pPr algn="l" hangingPunct="0">
              <a:lnSpc>
                <a:spcPct val="108333"/>
              </a:lnSpc>
            </a:pPr>
            <a:r>
              <a:rPr sz="750" i="1">
                <a:solidFill>
                  <a:srgbClr val="333333"/>
                </a:solidFill>
                <a:latin typeface="Muli"/>
                <a:ea typeface="+mn-ea"/>
                <a:cs typeface="Muli"/>
              </a:rPr>
              <a:t>*In order to be reimbursed, these claims must be submitted within the plan's runout period. </a:t>
            </a:r>
          </a:p>
        </p:txBody>
      </p:sp>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Runout"/>
        <p:cNvGrpSpPr/>
        <p:nvPr/>
      </p:nvGrpSpPr>
      <p:grpSpPr>
        <a:xfrm>
          <a:off x="0" y="0"/>
          <a:ext cx="0" cy="0"/>
          <a:chOff x="0" y="0"/>
          <a:chExt cx="0" cy="0"/>
        </a:xfrm>
      </p:grpSpPr>
      <p:pic>
        <p:nvPicPr>
          <p:cNvPr id="2" name="Shape4 copy 1"/>
          <p:cNvPicPr>
            <a:picLocks noChangeAspect="1"/>
          </p:cNvPicPr>
          <p:nvPr/>
        </p:nvPicPr>
        <p:blipFill>
          <a:blip r:embed="rId2"/>
          <a:stretch>
            <a:fillRect/>
          </a:stretch>
        </p:blipFill>
        <p:spPr>
          <a:xfrm rot="-4440000" flipH="1">
            <a:off x="131767" y="-4115942"/>
            <a:ext cx="7834127" cy="9016787"/>
          </a:xfrm>
          <a:prstGeom prst="rect">
            <a:avLst/>
          </a:prstGeom>
        </p:spPr>
      </p:pic>
      <p:pic>
        <p:nvPicPr>
          <p:cNvPr id="3" name="Shape4"/>
          <p:cNvPicPr>
            <a:picLocks noChangeAspect="1"/>
          </p:cNvPicPr>
          <p:nvPr/>
        </p:nvPicPr>
        <p:blipFill>
          <a:blip r:embed="rId3"/>
          <a:stretch>
            <a:fillRect/>
          </a:stretch>
        </p:blipFill>
        <p:spPr>
          <a:xfrm rot="4440000">
            <a:off x="131767" y="-3992117"/>
            <a:ext cx="7834127" cy="9016787"/>
          </a:xfrm>
          <a:prstGeom prst="rect">
            <a:avLst/>
          </a:prstGeom>
        </p:spPr>
      </p:pic>
      <p:pic>
        <p:nvPicPr>
          <p:cNvPr id="4" name="Shape-1"/>
          <p:cNvPicPr>
            <a:picLocks noChangeAspect="1"/>
          </p:cNvPicPr>
          <p:nvPr/>
        </p:nvPicPr>
        <p:blipFill>
          <a:blip r:embed="rId4"/>
          <a:stretch>
            <a:fillRect/>
          </a:stretch>
        </p:blipFill>
        <p:spPr>
          <a:xfrm>
            <a:off x="-28575" y="-28575"/>
            <a:ext cx="142875" cy="10115550"/>
          </a:xfrm>
          <a:prstGeom prst="rect">
            <a:avLst/>
          </a:prstGeom>
        </p:spPr>
      </p:pic>
      <p:pic>
        <p:nvPicPr>
          <p:cNvPr id="5" name="Shape-1 copy 1"/>
          <p:cNvPicPr>
            <a:picLocks noChangeAspect="1"/>
          </p:cNvPicPr>
          <p:nvPr/>
        </p:nvPicPr>
        <p:blipFill>
          <a:blip r:embed="rId4"/>
          <a:stretch>
            <a:fillRect/>
          </a:stretch>
        </p:blipFill>
        <p:spPr>
          <a:xfrm>
            <a:off x="7658100" y="-28575"/>
            <a:ext cx="142875" cy="10115550"/>
          </a:xfrm>
          <a:prstGeom prst="rect">
            <a:avLst/>
          </a:prstGeom>
        </p:spPr>
      </p:pic>
      <p:pic>
        <p:nvPicPr>
          <p:cNvPr id="6" name="Shape-1"/>
          <p:cNvPicPr>
            <a:picLocks noChangeAspect="1"/>
          </p:cNvPicPr>
          <p:nvPr/>
        </p:nvPicPr>
        <p:blipFill>
          <a:blip r:embed="rId5"/>
          <a:stretch>
            <a:fillRect/>
          </a:stretch>
        </p:blipFill>
        <p:spPr>
          <a:xfrm>
            <a:off x="-28575" y="-28575"/>
            <a:ext cx="7829550" cy="142875"/>
          </a:xfrm>
          <a:prstGeom prst="rect">
            <a:avLst/>
          </a:prstGeom>
        </p:spPr>
      </p:pic>
      <p:pic>
        <p:nvPicPr>
          <p:cNvPr id="7" name="Shape-1 copy 2"/>
          <p:cNvPicPr>
            <a:picLocks noChangeAspect="1"/>
          </p:cNvPicPr>
          <p:nvPr/>
        </p:nvPicPr>
        <p:blipFill>
          <a:blip r:embed="rId5"/>
          <a:stretch>
            <a:fillRect/>
          </a:stretch>
        </p:blipFill>
        <p:spPr>
          <a:xfrm>
            <a:off x="-28575" y="9944099"/>
            <a:ext cx="7829550" cy="142875"/>
          </a:xfrm>
          <a:prstGeom prst="rect">
            <a:avLst/>
          </a:prstGeom>
        </p:spPr>
      </p:pic>
      <p:pic>
        <p:nvPicPr>
          <p:cNvPr id="8" name="EBC_RGB_colorType_Rev_White"/>
          <p:cNvPicPr>
            <a:picLocks noChangeAspect="1"/>
          </p:cNvPicPr>
          <p:nvPr/>
        </p:nvPicPr>
        <p:blipFill>
          <a:blip r:embed="rId6"/>
          <a:stretch>
            <a:fillRect/>
          </a:stretch>
        </p:blipFill>
        <p:spPr>
          <a:xfrm>
            <a:off x="382946" y="381000"/>
            <a:ext cx="895350" cy="839391"/>
          </a:xfrm>
          <a:prstGeom prst="rect">
            <a:avLst/>
          </a:prstGeom>
        </p:spPr>
      </p:pic>
      <p:sp>
        <p:nvSpPr>
          <p:cNvPr id="9" name="Rectangle 8"/>
          <p:cNvSpPr/>
          <p:nvPr/>
        </p:nvSpPr>
        <p:spPr>
          <a:xfrm>
            <a:off x="1551228" y="595593"/>
            <a:ext cx="4600575" cy="400050"/>
          </a:xfrm>
          <a:prstGeom prst="rect">
            <a:avLst/>
          </a:prstGeom>
        </p:spPr>
        <p:txBody>
          <a:bodyPr spcFirstLastPara="0" lIns="0" tIns="0" rIns="0" bIns="0" anchor="t"/>
          <a:lstStyle/>
          <a:p>
            <a:pPr algn="l" hangingPunct="0">
              <a:lnSpc>
                <a:spcPct val="100000"/>
              </a:lnSpc>
            </a:pPr>
            <a:r>
              <a:rPr sz="2625" b="1">
                <a:solidFill>
                  <a:srgbClr val="53C93B"/>
                </a:solidFill>
                <a:latin typeface="Montserrat"/>
                <a:ea typeface="+mn-ea"/>
                <a:cs typeface="Montserrat"/>
              </a:rPr>
              <a:t>FSA Runout</a:t>
            </a:r>
          </a:p>
        </p:txBody>
      </p:sp>
      <p:sp>
        <p:nvSpPr>
          <p:cNvPr id="10" name="Body text copy copy 9"/>
          <p:cNvSpPr/>
          <p:nvPr/>
        </p:nvSpPr>
        <p:spPr>
          <a:xfrm>
            <a:off x="1238250" y="1495425"/>
            <a:ext cx="6123586" cy="695325"/>
          </a:xfrm>
          <a:prstGeom prst="rect">
            <a:avLst/>
          </a:prstGeom>
        </p:spPr>
        <p:txBody>
          <a:bodyPr spcFirstLastPara="0" lIns="0" tIns="0" rIns="0" bIns="0" anchor="t"/>
          <a:lstStyle/>
          <a:p>
            <a:pPr algn="l" hangingPunct="0">
              <a:lnSpc>
                <a:spcPct val="108333"/>
              </a:lnSpc>
            </a:pPr>
            <a:r>
              <a:rPr sz="1050">
                <a:solidFill>
                  <a:srgbClr val="FFFFFF"/>
                </a:solidFill>
                <a:latin typeface="Muli"/>
                <a:ea typeface="+mn-ea"/>
                <a:cs typeface="Muli"/>
              </a:rPr>
              <a:t>With a flexible spending account (FSA), any remaining funds left in your account at the end of your plan year will be forfeited. Because of this, it's important to know how your plan's </a:t>
            </a:r>
            <a:r>
              <a:rPr sz="1050" b="1">
                <a:solidFill>
                  <a:srgbClr val="FFFFFF"/>
                </a:solidFill>
                <a:latin typeface="Muli"/>
                <a:ea typeface="+mn-ea"/>
                <a:cs typeface="Muli"/>
              </a:rPr>
              <a:t>runout</a:t>
            </a:r>
            <a:r>
              <a:rPr sz="1050">
                <a:solidFill>
                  <a:srgbClr val="FFFFFF"/>
                </a:solidFill>
                <a:latin typeface="Muli"/>
                <a:ea typeface="+mn-ea"/>
                <a:cs typeface="Muli"/>
              </a:rPr>
              <a:t> may impact your funds. Refer to the plan documents in your online account for additional information about your plan design.</a:t>
            </a:r>
          </a:p>
        </p:txBody>
      </p:sp>
      <p:pic>
        <p:nvPicPr>
          <p:cNvPr id="11" name="Shape-19"/>
          <p:cNvPicPr>
            <a:picLocks noChangeAspect="1"/>
          </p:cNvPicPr>
          <p:nvPr/>
        </p:nvPicPr>
        <p:blipFill>
          <a:blip r:embed="rId7"/>
          <a:stretch>
            <a:fillRect/>
          </a:stretch>
        </p:blipFill>
        <p:spPr>
          <a:xfrm>
            <a:off x="381000" y="1476375"/>
            <a:ext cx="666750" cy="666750"/>
          </a:xfrm>
          <a:prstGeom prst="rect">
            <a:avLst/>
          </a:prstGeom>
        </p:spPr>
      </p:pic>
      <p:pic>
        <p:nvPicPr>
          <p:cNvPr id="12" name="StrokeCircle"/>
          <p:cNvPicPr>
            <a:picLocks noChangeAspect="1"/>
          </p:cNvPicPr>
          <p:nvPr/>
        </p:nvPicPr>
        <p:blipFill>
          <a:blip r:embed="rId8"/>
          <a:stretch>
            <a:fillRect/>
          </a:stretch>
        </p:blipFill>
        <p:spPr>
          <a:xfrm>
            <a:off x="472281" y="1567656"/>
            <a:ext cx="484188" cy="484188"/>
          </a:xfrm>
          <a:prstGeom prst="rect">
            <a:avLst/>
          </a:prstGeom>
        </p:spPr>
      </p:pic>
      <p:pic>
        <p:nvPicPr>
          <p:cNvPr id="13" name="list-ol"/>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9123" y="1674004"/>
            <a:ext cx="230502" cy="258921"/>
          </a:xfrm>
          <a:prstGeom prst="rect">
            <a:avLst/>
          </a:prstGeom>
        </p:spPr>
      </p:pic>
      <p:sp>
        <p:nvSpPr>
          <p:cNvPr id="14" name="Body text copy copy 15"/>
          <p:cNvSpPr/>
          <p:nvPr/>
        </p:nvSpPr>
        <p:spPr>
          <a:xfrm>
            <a:off x="381000" y="2961527"/>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Runout</a:t>
            </a:r>
          </a:p>
        </p:txBody>
      </p:sp>
      <p:sp>
        <p:nvSpPr>
          <p:cNvPr id="15" name="text 6 copy 2"/>
          <p:cNvSpPr/>
          <p:nvPr/>
        </p:nvSpPr>
        <p:spPr>
          <a:xfrm>
            <a:off x="381000" y="3190150"/>
            <a:ext cx="6911412" cy="295275"/>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 runout period is a specified amount of time following the end of your plan year where you can still submit claims for eligible expenses incurred during your plan year. </a:t>
            </a:r>
            <a:r>
              <a:rPr sz="900" b="1">
                <a:solidFill>
                  <a:srgbClr val="333333"/>
                </a:solidFill>
                <a:latin typeface="Muli"/>
                <a:ea typeface="+mn-ea"/>
                <a:cs typeface="Muli"/>
              </a:rPr>
              <a:t>Your FSA has a 3 month runout period. </a:t>
            </a:r>
          </a:p>
        </p:txBody>
      </p:sp>
      <p:sp>
        <p:nvSpPr>
          <p:cNvPr id="16" name="Body text copy copy 12"/>
          <p:cNvSpPr/>
          <p:nvPr/>
        </p:nvSpPr>
        <p:spPr>
          <a:xfrm>
            <a:off x="381000" y="3599799"/>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Runout Example</a:t>
            </a:r>
          </a:p>
        </p:txBody>
      </p:sp>
      <p:sp>
        <p:nvSpPr>
          <p:cNvPr id="17" name="text 6 copy 1"/>
          <p:cNvSpPr/>
          <p:nvPr/>
        </p:nvSpPr>
        <p:spPr>
          <a:xfrm>
            <a:off x="382945" y="3792542"/>
            <a:ext cx="7011371" cy="5905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Your health care FSA election for the current plan year is $2,500 and throughout the year you have used all $2,500 to pay for eligible health expenses. At the end of your plan year, you have submitted claims for $2,000 worth of eligible health expenses. Your employer has a 3 month runout period set up for your health care FSA. Because of this runout, you have up to 3 months after the end of your plan year to submit claims for the remaining $500 worth of eligible expenses that you incurred during the plan year.  </a:t>
            </a:r>
          </a:p>
        </p:txBody>
      </p:sp>
      <p:pic>
        <p:nvPicPr>
          <p:cNvPr id="18" name="customLine copy 5"/>
          <p:cNvPicPr/>
          <p:nvPr/>
        </p:nvPicPr>
        <p:blipFill rotWithShape="1">
          <a:blip r:embed="rId10"/>
          <a:stretch>
            <a:fillRect/>
          </a:stretch>
        </p:blipFill>
        <p:spPr>
          <a:xfrm rot="5400000">
            <a:off x="3773797" y="5198873"/>
            <a:ext cx="600075" cy="190500"/>
          </a:xfrm>
          <a:prstGeom prst="rect">
            <a:avLst/>
          </a:prstGeom>
        </p:spPr>
      </p:pic>
      <p:pic>
        <p:nvPicPr>
          <p:cNvPr id="19" name="Shape-1 copy 12"/>
          <p:cNvPicPr>
            <a:picLocks noChangeAspect="1"/>
          </p:cNvPicPr>
          <p:nvPr/>
        </p:nvPicPr>
        <p:blipFill>
          <a:blip r:embed="rId11"/>
          <a:stretch>
            <a:fillRect/>
          </a:stretch>
        </p:blipFill>
        <p:spPr>
          <a:xfrm>
            <a:off x="381000" y="5023222"/>
            <a:ext cx="4733925" cy="390525"/>
          </a:xfrm>
          <a:prstGeom prst="rect">
            <a:avLst/>
          </a:prstGeom>
        </p:spPr>
      </p:pic>
      <p:pic>
        <p:nvPicPr>
          <p:cNvPr id="20" name="Shape-1 copy 10"/>
          <p:cNvPicPr>
            <a:picLocks noChangeAspect="1"/>
          </p:cNvPicPr>
          <p:nvPr/>
        </p:nvPicPr>
        <p:blipFill>
          <a:blip r:embed="rId11"/>
          <a:stretch>
            <a:fillRect/>
          </a:stretch>
        </p:blipFill>
        <p:spPr>
          <a:xfrm>
            <a:off x="381000" y="4499347"/>
            <a:ext cx="4733925" cy="390525"/>
          </a:xfrm>
          <a:prstGeom prst="rect">
            <a:avLst/>
          </a:prstGeom>
        </p:spPr>
      </p:pic>
      <p:pic>
        <p:nvPicPr>
          <p:cNvPr id="21" name="Shape-1 copy 11"/>
          <p:cNvPicPr>
            <a:picLocks noChangeAspect="1"/>
          </p:cNvPicPr>
          <p:nvPr/>
        </p:nvPicPr>
        <p:blipFill>
          <a:blip r:embed="rId12"/>
          <a:stretch>
            <a:fillRect/>
          </a:stretch>
        </p:blipFill>
        <p:spPr>
          <a:xfrm>
            <a:off x="590432" y="4737559"/>
            <a:ext cx="4768136" cy="448850"/>
          </a:xfrm>
          <a:prstGeom prst="rect">
            <a:avLst/>
          </a:prstGeom>
        </p:spPr>
      </p:pic>
      <p:sp>
        <p:nvSpPr>
          <p:cNvPr id="22" name="Rectangle 21"/>
          <p:cNvSpPr/>
          <p:nvPr/>
        </p:nvSpPr>
        <p:spPr>
          <a:xfrm>
            <a:off x="384089" y="4564704"/>
            <a:ext cx="4761012"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23" name="Shape-1 copy 4"/>
          <p:cNvPicPr>
            <a:picLocks noChangeAspect="1"/>
          </p:cNvPicPr>
          <p:nvPr/>
        </p:nvPicPr>
        <p:blipFill>
          <a:blip r:embed="rId13"/>
          <a:stretch>
            <a:fillRect/>
          </a:stretch>
        </p:blipFill>
        <p:spPr>
          <a:xfrm>
            <a:off x="381000" y="4738283"/>
            <a:ext cx="4733925" cy="447675"/>
          </a:xfrm>
          <a:prstGeom prst="rect">
            <a:avLst/>
          </a:prstGeom>
        </p:spPr>
      </p:pic>
      <p:sp>
        <p:nvSpPr>
          <p:cNvPr id="24" name="Rectangle 23"/>
          <p:cNvSpPr/>
          <p:nvPr/>
        </p:nvSpPr>
        <p:spPr>
          <a:xfrm>
            <a:off x="381000" y="4895446"/>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Reimbursed</a:t>
            </a:r>
          </a:p>
        </p:txBody>
      </p:sp>
      <p:pic>
        <p:nvPicPr>
          <p:cNvPr id="25" name="Shape-1 copy 6"/>
          <p:cNvPicPr>
            <a:picLocks noChangeAspect="1"/>
          </p:cNvPicPr>
          <p:nvPr/>
        </p:nvPicPr>
        <p:blipFill>
          <a:blip r:embed="rId14"/>
          <a:stretch>
            <a:fillRect/>
          </a:stretch>
        </p:blipFill>
        <p:spPr>
          <a:xfrm>
            <a:off x="4076700" y="4738283"/>
            <a:ext cx="1038225" cy="447675"/>
          </a:xfrm>
          <a:prstGeom prst="rect">
            <a:avLst/>
          </a:prstGeom>
        </p:spPr>
      </p:pic>
      <p:sp>
        <p:nvSpPr>
          <p:cNvPr id="26" name="Rectangle 25"/>
          <p:cNvSpPr/>
          <p:nvPr/>
        </p:nvSpPr>
        <p:spPr>
          <a:xfrm>
            <a:off x="4076584" y="4895446"/>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Reimbursed</a:t>
            </a:r>
          </a:p>
        </p:txBody>
      </p:sp>
      <p:sp>
        <p:nvSpPr>
          <p:cNvPr id="27" name="Rectangle 26"/>
          <p:cNvSpPr/>
          <p:nvPr/>
        </p:nvSpPr>
        <p:spPr>
          <a:xfrm>
            <a:off x="4073834" y="5229022"/>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3 Month Runout</a:t>
            </a:r>
          </a:p>
        </p:txBody>
      </p:sp>
      <p:sp>
        <p:nvSpPr>
          <p:cNvPr id="28" name="Rectangle 27"/>
          <p:cNvSpPr/>
          <p:nvPr/>
        </p:nvSpPr>
        <p:spPr>
          <a:xfrm>
            <a:off x="381000" y="5230534"/>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pic>
        <p:nvPicPr>
          <p:cNvPr id="29" name="Shape-1"/>
          <p:cNvPicPr>
            <a:picLocks noChangeAspect="1"/>
          </p:cNvPicPr>
          <p:nvPr/>
        </p:nvPicPr>
        <p:blipFill>
          <a:blip r:embed="rId15"/>
          <a:stretch>
            <a:fillRect/>
          </a:stretch>
        </p:blipFill>
        <p:spPr>
          <a:xfrm>
            <a:off x="114300" y="9448799"/>
            <a:ext cx="7543800" cy="495300"/>
          </a:xfrm>
          <a:prstGeom prst="rect">
            <a:avLst/>
          </a:prstGeom>
        </p:spPr>
      </p:pic>
      <p:sp>
        <p:nvSpPr>
          <p:cNvPr id="30" name="Body text copy copy 4"/>
          <p:cNvSpPr/>
          <p:nvPr/>
        </p:nvSpPr>
        <p:spPr>
          <a:xfrm>
            <a:off x="5089267" y="9629774"/>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P2-8093-T   0925</a:t>
            </a:r>
          </a:p>
        </p:txBody>
      </p:sp>
      <p:sp>
        <p:nvSpPr>
          <p:cNvPr id="31" name="Body text copy copy 5"/>
          <p:cNvSpPr/>
          <p:nvPr/>
        </p:nvSpPr>
        <p:spPr>
          <a:xfrm>
            <a:off x="381000" y="9615487"/>
            <a:ext cx="4495800" cy="152400"/>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53C93B"/>
                </a:solidFill>
                <a:latin typeface="Muli"/>
                <a:ea typeface="+mn-ea"/>
                <a:cs typeface="Muli"/>
              </a:rPr>
              <a:t>   </a:t>
            </a:r>
            <a:r>
              <a:rPr sz="825">
                <a:solidFill>
                  <a:srgbClr val="FFFFFF"/>
                </a:solidFill>
                <a:latin typeface="Muli"/>
                <a:ea typeface="+mn-ea"/>
                <a:cs typeface="Muli"/>
              </a:rPr>
              <a:t>   www.ebcflex.com     (800) 346-2126      participantservices@ebcflex.com   |</a:t>
            </a:r>
          </a:p>
        </p:txBody>
      </p:sp>
      <p:pic>
        <p:nvPicPr>
          <p:cNvPr id="32" name="Button-3-Facebook">
            <a:hlinkClick r:id="rId16"/>
          </p:cNvPr>
          <p:cNvPicPr>
            <a:picLocks noChangeAspect="1"/>
          </p:cNvPicPr>
          <p:nvPr/>
        </p:nvPicPr>
        <p:blipFill>
          <a:blip r:embed="rId17"/>
          <a:stretch>
            <a:fillRect/>
          </a:stretch>
        </p:blipFill>
        <p:spPr>
          <a:xfrm>
            <a:off x="4795929" y="9601199"/>
            <a:ext cx="190500" cy="190500"/>
          </a:xfrm>
          <a:prstGeom prst="rect">
            <a:avLst/>
          </a:prstGeom>
        </p:spPr>
      </p:pic>
      <p:pic>
        <p:nvPicPr>
          <p:cNvPr id="33" name="Shape-1"/>
          <p:cNvPicPr>
            <a:picLocks noChangeAspect="1"/>
          </p:cNvPicPr>
          <p:nvPr/>
        </p:nvPicPr>
        <p:blipFill>
          <a:blip r:embed="rId18"/>
          <a:stretch>
            <a:fillRect/>
          </a:stretch>
        </p:blipFill>
        <p:spPr>
          <a:xfrm>
            <a:off x="5562600" y="4497674"/>
            <a:ext cx="1831717" cy="1348946"/>
          </a:xfrm>
          <a:prstGeom prst="rect">
            <a:avLst/>
          </a:prstGeom>
        </p:spPr>
      </p:pic>
      <p:sp>
        <p:nvSpPr>
          <p:cNvPr id="34" name="Rectangle 33"/>
          <p:cNvSpPr/>
          <p:nvPr/>
        </p:nvSpPr>
        <p:spPr>
          <a:xfrm>
            <a:off x="6097556" y="4669385"/>
            <a:ext cx="1184647" cy="247650"/>
          </a:xfrm>
          <a:prstGeom prst="rect">
            <a:avLst/>
          </a:prstGeom>
        </p:spPr>
        <p:txBody>
          <a:bodyPr spcFirstLastPara="0" lIns="0" tIns="0" rIns="0" bIns="0" anchor="t"/>
          <a:lstStyle/>
          <a:p>
            <a:pPr algn="l" hangingPunct="0">
              <a:lnSpc>
                <a:spcPct val="100000"/>
              </a:lnSpc>
            </a:pPr>
            <a:r>
              <a:rPr sz="1650" b="1">
                <a:solidFill>
                  <a:srgbClr val="264366"/>
                </a:solidFill>
                <a:latin typeface="Muli"/>
                <a:ea typeface="+mn-ea"/>
                <a:cs typeface="Muli"/>
              </a:rPr>
              <a:t>Benefit Tip:</a:t>
            </a:r>
          </a:p>
        </p:txBody>
      </p:sp>
      <p:pic>
        <p:nvPicPr>
          <p:cNvPr id="35" name="lightbulb-on"/>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5739053" y="4659473"/>
            <a:ext cx="267472" cy="267472"/>
          </a:xfrm>
          <a:prstGeom prst="rect">
            <a:avLst/>
          </a:prstGeom>
        </p:spPr>
      </p:pic>
      <p:sp>
        <p:nvSpPr>
          <p:cNvPr id="36" name="Rectangle 35"/>
          <p:cNvSpPr/>
          <p:nvPr/>
        </p:nvSpPr>
        <p:spPr>
          <a:xfrm>
            <a:off x="5562600" y="4928358"/>
            <a:ext cx="1831717" cy="876300"/>
          </a:xfrm>
          <a:prstGeom prst="rect">
            <a:avLst/>
          </a:prstGeom>
        </p:spPr>
        <p:txBody>
          <a:bodyPr spcFirstLastPara="0" lIns="152400" tIns="95250" rIns="152400" bIns="0" anchor="t"/>
          <a:lstStyle/>
          <a:p>
            <a:pPr algn="l" hangingPunct="0">
              <a:lnSpc>
                <a:spcPct val="100000"/>
              </a:lnSpc>
            </a:pPr>
            <a:r>
              <a:rPr sz="750">
                <a:solidFill>
                  <a:srgbClr val="333333"/>
                </a:solidFill>
                <a:latin typeface="Muli"/>
                <a:ea typeface="+mn-ea"/>
                <a:cs typeface="Muli"/>
              </a:rPr>
              <a:t>Prior to the end of your plan year, review your FSA balance and your benefit deadlines to make sure that you use all of your FSA funds. Don't risk having any unused funds forfeited. </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1450</Words>
  <Application>Microsoft Office PowerPoint</Application>
  <PresentationFormat>Custom</PresentationFormat>
  <Paragraphs>75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Muli</vt:lpstr>
      <vt:lpstr>Arial</vt:lpstr>
      <vt:lpstr>Montserrat</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2025-09-12T18:06:38Z</dcterms:created>
  <dcterms:modified xsi:type="dcterms:W3CDTF">2025-09-12T18:11:19Z</dcterms:modified>
</cp:coreProperties>
</file>