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11150" cy="7315200"/>
  <p:notesSz cx="6858000" cy="9144000"/>
  <p:embeddedFontLs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uli" panose="020B0604020202020204" charset="0"/>
      <p:regular r:id="rId25"/>
    </p:embeddedFont>
    <p:embeddedFont>
      <p:font typeface="Roboto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5-12-03T20:50:30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  <a:tblStyle styleId="{F15E50B0-3A1C-4D2A-8F5B-6B7F9D3C8E1A}" styleName="Visme - Red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9" d="100"/>
          <a:sy n="99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02/11/2026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02/11/2026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02/11/2026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cflex.com/WheretoShop/" TargetMode="External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cflex.com" TargetMode="External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hyperlink" Target="https://play.google.com/store/apps/details?id=com.ebcflex.ebcmoble&amp;listing=b75cd19c-fe01-4851-a5c1-43551c2530ae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apps/details?id=com.ebcflex.ebcmoble&amp;amp;listing=b75cd19c-fe01-4851-a5c1-43551c2530ae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s://apps.apple.com/us/app/ebc-mobile/id1568713296?ppid=b75cd19c-fe01-4851-a5c1-43551c2530ae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cflex.com/eligibleexpenses/" TargetMode="External"/><Relationship Id="rId2" Type="http://schemas.openxmlformats.org/officeDocument/2006/relationships/hyperlink" Target="http://www.ebcflex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hyperlink" Target="https://www.ebcflex.com/WheretoShop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7.png"/><Relationship Id="rId7" Type="http://schemas.openxmlformats.org/officeDocument/2006/relationships/hyperlink" Target="https://apps.apple.com/us/app/ebc-mobile/id1568713296?ppid=b75cd19c-fe01-4851-a5c1-43551c2530ae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952" t="643" r="19501" b="643"/>
          <a:stretch>
            <a:fillRect/>
          </a:stretch>
        </a:blipFill>
        <a:effectLst/>
      </p:bgPr>
    </p:bg>
    <p:spTree>
      <p:nvGrpSpPr>
        <p:cNvPr id="1" name="Titl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28054" y="-25896"/>
            <a:ext cx="9495904" cy="7351216"/>
          </a:xfrm>
          <a:prstGeom prst="rect">
            <a:avLst/>
          </a:prstGeom>
        </p:spPr>
      </p:pic>
      <p:sp>
        <p:nvSpPr>
          <p:cNvPr id="3" name="title"/>
          <p:cNvSpPr/>
          <p:nvPr/>
        </p:nvSpPr>
        <p:spPr>
          <a:xfrm>
            <a:off x="1141823" y="4105275"/>
            <a:ext cx="9844621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75000"/>
              </a:lnSpc>
              <a:spcBef>
                <a:spcPct val="10000"/>
              </a:spcBef>
            </a:pPr>
            <a:r>
              <a:rPr sz="675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Flexible Spending</a:t>
            </a:r>
          </a:p>
        </p:txBody>
      </p:sp>
      <p:sp>
        <p:nvSpPr>
          <p:cNvPr id="4" name="title copy"/>
          <p:cNvSpPr/>
          <p:nvPr/>
        </p:nvSpPr>
        <p:spPr>
          <a:xfrm>
            <a:off x="1132712" y="5057775"/>
            <a:ext cx="7867855" cy="9429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6750" b="1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Accounts</a:t>
            </a:r>
          </a:p>
        </p:txBody>
      </p:sp>
      <p:pic>
        <p:nvPicPr>
          <p:cNvPr id="5" name="customLine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45976" y="4879975"/>
            <a:ext cx="11119197" cy="190500"/>
          </a:xfrm>
          <a:prstGeom prst="rect">
            <a:avLst/>
          </a:prstGeom>
        </p:spPr>
      </p:pic>
      <p:pic>
        <p:nvPicPr>
          <p:cNvPr id="6" name="customLine copy 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45976" y="5972175"/>
            <a:ext cx="11119197" cy="190500"/>
          </a:xfrm>
          <a:prstGeom prst="rect">
            <a:avLst/>
          </a:prstGeom>
        </p:spPr>
      </p:pic>
      <p:pic>
        <p:nvPicPr>
          <p:cNvPr id="7" name="EBC Corporate Light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141823" y="1085850"/>
            <a:ext cx="1755852" cy="1643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Limited Health FSA Expens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ke Wisz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38100" y="0"/>
            <a:ext cx="13049250" cy="4419447"/>
          </a:xfrm>
          <a:prstGeom prst="rect">
            <a:avLst/>
          </a:prstGeom>
        </p:spPr>
      </p:pic>
      <p:pic>
        <p:nvPicPr>
          <p:cNvPr id="3" name="Shape7 copy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546" y="3724275"/>
            <a:ext cx="4098456" cy="1962150"/>
          </a:xfrm>
          <a:prstGeom prst="rect">
            <a:avLst/>
          </a:prstGeom>
        </p:spPr>
      </p:pic>
      <p:pic>
        <p:nvPicPr>
          <p:cNvPr id="4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46" y="3752850"/>
            <a:ext cx="4098456" cy="1962150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2009746" y="4419600"/>
            <a:ext cx="3505256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Muli"/>
                <a:ea typeface="+mn-ea"/>
                <a:cs typeface="Muli"/>
              </a:rPr>
              <a:t>Dental Expenses</a:t>
            </a:r>
          </a:p>
        </p:txBody>
      </p:sp>
      <p:sp>
        <p:nvSpPr>
          <p:cNvPr id="7" name="Body text copy copy 1"/>
          <p:cNvSpPr/>
          <p:nvPr/>
        </p:nvSpPr>
        <p:spPr>
          <a:xfrm>
            <a:off x="1023938" y="923925"/>
            <a:ext cx="1098232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LIMITED HEALTH FSA EXPENSES</a:t>
            </a:r>
          </a:p>
        </p:txBody>
      </p:sp>
      <p:sp>
        <p:nvSpPr>
          <p:cNvPr id="8" name="Body text copy copy 2"/>
          <p:cNvSpPr/>
          <p:nvPr/>
        </p:nvSpPr>
        <p:spPr>
          <a:xfrm>
            <a:off x="1028700" y="1533525"/>
            <a:ext cx="109728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350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VISIT </a:t>
            </a:r>
            <a:r>
              <a:rPr sz="1350" b="1" cap="all" spc="150">
                <a:solidFill>
                  <a:srgbClr val="53C93B"/>
                </a:solidFill>
                <a:latin typeface="Muli"/>
                <a:ea typeface="+mn-ea"/>
                <a:cs typeface="Muli"/>
              </a:rPr>
              <a:t>WWW.EBCFLEX.COM/ELIGIBLEEXPENSES</a:t>
            </a:r>
            <a:r>
              <a:rPr sz="1350" b="1" cap="all" spc="150">
                <a:solidFill>
                  <a:srgbClr val="8BC543"/>
                </a:solidFill>
                <a:latin typeface="Muli"/>
                <a:ea typeface="+mn-ea"/>
                <a:cs typeface="Muli"/>
              </a:rPr>
              <a:t> </a:t>
            </a:r>
            <a:r>
              <a:rPr sz="1350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FOR A MORE COMPREHENSIVE LIST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7496146" y="4419600"/>
            <a:ext cx="3505256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2700">
                <a:solidFill>
                  <a:srgbClr val="FFFFFF"/>
                </a:solidFill>
                <a:latin typeface="Muli"/>
                <a:ea typeface="+mn-ea"/>
                <a:cs typeface="Muli"/>
              </a:rPr>
              <a:t>Vision Expenses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842ED-A286-E7AD-298B-B167271FE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women and 2 men sitting on green grass field during daytime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2452"/>
            <a:ext cx="13049250" cy="4419447"/>
          </a:xfrm>
          <a:prstGeom prst="rect">
            <a:avLst/>
          </a:prstGeom>
        </p:spPr>
      </p:pic>
      <p:pic>
        <p:nvPicPr>
          <p:cNvPr id="3" name="Shape-2 copy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35" y="3066056"/>
            <a:ext cx="2381250" cy="2381250"/>
          </a:xfrm>
          <a:prstGeom prst="rect">
            <a:avLst/>
          </a:prstGeom>
        </p:spPr>
      </p:pic>
      <p:pic>
        <p:nvPicPr>
          <p:cNvPr id="4" name="Shape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965" y="3075581"/>
            <a:ext cx="2381250" cy="2381250"/>
          </a:xfrm>
          <a:prstGeom prst="rect">
            <a:avLst/>
          </a:prstGeom>
        </p:spPr>
      </p:pic>
      <p:sp>
        <p:nvSpPr>
          <p:cNvPr id="5" name="Body text copy"/>
          <p:cNvSpPr/>
          <p:nvPr/>
        </p:nvSpPr>
        <p:spPr>
          <a:xfrm>
            <a:off x="1203860" y="126902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DEPENDENT CARE FSA EXPENSES</a:t>
            </a:r>
          </a:p>
        </p:txBody>
      </p:sp>
      <p:sp>
        <p:nvSpPr>
          <p:cNvPr id="6" name="Body text copy copy 2"/>
          <p:cNvSpPr/>
          <p:nvPr/>
        </p:nvSpPr>
        <p:spPr>
          <a:xfrm>
            <a:off x="1203860" y="2100351"/>
            <a:ext cx="109728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350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VISIT </a:t>
            </a:r>
            <a:r>
              <a:rPr sz="1350" b="1" cap="all" spc="150">
                <a:solidFill>
                  <a:srgbClr val="53C93B"/>
                </a:solidFill>
                <a:latin typeface="Muli"/>
                <a:ea typeface="+mn-ea"/>
                <a:cs typeface="Muli"/>
              </a:rPr>
              <a:t>WWW.EBCFLEX.COM/ELIGIBLEEXPENSES</a:t>
            </a:r>
            <a:r>
              <a:rPr sz="1350" b="1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 </a:t>
            </a:r>
            <a:r>
              <a:rPr sz="1350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FOR A MORE COMPREHENSIVE LIST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4310068" y="3605806"/>
            <a:ext cx="1839046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Child Care Expenses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6830717" y="3624856"/>
            <a:ext cx="1901686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Adult Care Expenses</a:t>
            </a:r>
          </a:p>
        </p:txBody>
      </p:sp>
      <p:pic>
        <p:nvPicPr>
          <p:cNvPr id="11" name="Shape-19 copy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603" y="5686425"/>
            <a:ext cx="1189831" cy="1189831"/>
          </a:xfrm>
          <a:prstGeom prst="rect">
            <a:avLst/>
          </a:prstGeom>
        </p:spPr>
      </p:pic>
      <p:pic>
        <p:nvPicPr>
          <p:cNvPr id="12" name="customLine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10801350" y="6191250"/>
            <a:ext cx="1277478" cy="190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A0FC2E-4FB5-5D81-5035-21385482F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Product Featur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-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91422" y="3400581"/>
            <a:ext cx="3524056" cy="47625"/>
          </a:xfrm>
          <a:prstGeom prst="rect">
            <a:avLst/>
          </a:prstGeom>
        </p:spPr>
      </p:pic>
      <p:pic>
        <p:nvPicPr>
          <p:cNvPr id="3" name="Shape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1" y="-59754"/>
            <a:ext cx="6286946" cy="7434709"/>
          </a:xfrm>
          <a:prstGeom prst="rect">
            <a:avLst/>
          </a:prstGeom>
        </p:spPr>
      </p:pic>
      <p:pic>
        <p:nvPicPr>
          <p:cNvPr id="4" name="Triangle-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371600" y="2409825"/>
            <a:ext cx="7404249" cy="2467992"/>
          </a:xfrm>
          <a:prstGeom prst="rect">
            <a:avLst/>
          </a:prstGeom>
        </p:spPr>
      </p:pic>
      <p:sp>
        <p:nvSpPr>
          <p:cNvPr id="5" name="Title copy"/>
          <p:cNvSpPr/>
          <p:nvPr/>
        </p:nvSpPr>
        <p:spPr>
          <a:xfrm>
            <a:off x="762000" y="676275"/>
            <a:ext cx="4876800" cy="1095375"/>
          </a:xfrm>
          <a:prstGeom prst="rect">
            <a:avLst/>
          </a:prstGeom>
        </p:spPr>
        <p:txBody>
          <a:bodyPr spcFirstLastPara="0" lIns="9525" tIns="0" rIns="9525" bIns="0" anchor="t"/>
          <a:lstStyle/>
          <a:p>
            <a:pPr algn="l" hangingPunct="0">
              <a:lnSpc>
                <a:spcPct val="100000"/>
              </a:lnSpc>
            </a:pPr>
            <a:r>
              <a:rPr sz="36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USING YOUR BENEFITS CARD</a:t>
            </a:r>
          </a:p>
        </p:txBody>
      </p:sp>
      <p:pic>
        <p:nvPicPr>
          <p:cNvPr id="6" name="EBC Benefits Card Sample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533650" y="2130698"/>
            <a:ext cx="4850577" cy="3053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8" name="Shape-19 copy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028" y="3201591"/>
            <a:ext cx="1033966" cy="1033966"/>
          </a:xfrm>
          <a:prstGeom prst="rect">
            <a:avLst/>
          </a:prstGeom>
        </p:spPr>
      </p:pic>
      <p:pic>
        <p:nvPicPr>
          <p:cNvPr id="9" name="Transport20-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511" y="3446199"/>
            <a:ext cx="381000" cy="506649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9299222" y="3825478"/>
            <a:ext cx="3511903" cy="10287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Shop where you normally do, or check out an online retailer that specializes in FSA-eligible products. Visit </a:t>
            </a: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  <a:hlinkClick r:id="rId8"/>
              </a:rPr>
              <a:t>ebcflex.com/WheretoShop</a:t>
            </a: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 to learn more.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9300779" y="3273028"/>
            <a:ext cx="3319463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Where to Shop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9248560" y="5603081"/>
            <a:ext cx="2857500" cy="10287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Request up to five additional cards for eligible users through  your online account or the EBCentral app.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9242456" y="5055394"/>
            <a:ext cx="3324225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Request Additional Cards</a:t>
            </a:r>
          </a:p>
        </p:txBody>
      </p:sp>
      <p:pic>
        <p:nvPicPr>
          <p:cNvPr id="14" name="Shape-19 copy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028" y="5055394"/>
            <a:ext cx="1033966" cy="1033966"/>
          </a:xfrm>
          <a:prstGeom prst="rect">
            <a:avLst/>
          </a:prstGeom>
        </p:spPr>
      </p:pic>
      <p:pic>
        <p:nvPicPr>
          <p:cNvPr id="16" name="Shape-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969" y="942975"/>
            <a:ext cx="1033966" cy="1033966"/>
          </a:xfrm>
          <a:prstGeom prst="rect">
            <a:avLst/>
          </a:prstGeom>
        </p:spPr>
      </p:pic>
      <p:pic>
        <p:nvPicPr>
          <p:cNvPr id="17" name="BankOutline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425" y="1266825"/>
            <a:ext cx="400050" cy="416719"/>
          </a:xfrm>
          <a:prstGeom prst="rect">
            <a:avLst/>
          </a:prstGeom>
        </p:spPr>
      </p:pic>
      <p:sp>
        <p:nvSpPr>
          <p:cNvPr id="18" name="Body text copy"/>
          <p:cNvSpPr/>
          <p:nvPr/>
        </p:nvSpPr>
        <p:spPr>
          <a:xfrm>
            <a:off x="9242456" y="1466850"/>
            <a:ext cx="2857500" cy="154305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Simply swipe the card, use it to pay online, or add it to your digital wallet* and use it wherever Apple Pay®, Google Pay, and Samsung Pay are accepted.</a:t>
            </a:r>
          </a:p>
        </p:txBody>
      </p:sp>
      <p:sp>
        <p:nvSpPr>
          <p:cNvPr id="19" name="Body text copy"/>
          <p:cNvSpPr/>
          <p:nvPr/>
        </p:nvSpPr>
        <p:spPr>
          <a:xfrm>
            <a:off x="9234488" y="904875"/>
            <a:ext cx="2857500" cy="4667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Swipe, Tap, or Type</a:t>
            </a:r>
          </a:p>
        </p:txBody>
      </p:sp>
      <p:sp>
        <p:nvSpPr>
          <p:cNvPr id="20" name="Body text copy copy 1"/>
          <p:cNvSpPr/>
          <p:nvPr/>
        </p:nvSpPr>
        <p:spPr>
          <a:xfrm>
            <a:off x="762000" y="6400800"/>
            <a:ext cx="5025640" cy="8001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*Only available to primary cardholders</a:t>
            </a:r>
          </a:p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Apple® and Apple Pay® are registered trademarks of Apple Inc.</a:t>
            </a:r>
          </a:p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Google Pay is a trademark of Google LLC.</a:t>
            </a:r>
          </a:p>
          <a:p>
            <a:pPr algn="l" hangingPunct="0">
              <a:lnSpc>
                <a:spcPct val="125000"/>
              </a:lnSpc>
            </a:pPr>
            <a:r>
              <a:rPr sz="1050" i="1">
                <a:solidFill>
                  <a:srgbClr val="333333"/>
                </a:solidFill>
                <a:latin typeface="Muli"/>
                <a:ea typeface="+mn-ea"/>
                <a:cs typeface="Muli"/>
              </a:rPr>
              <a:t>Samsung and Samsung Pay are trademarks of Samsung Electronics Co., Ltd.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D2CEAA-A509-A8A0-C0DF-E89A7EE69F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nas Leupe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486650" y="-58"/>
            <a:ext cx="5524500" cy="7315200"/>
          </a:xfrm>
          <a:prstGeom prst="rect">
            <a:avLst/>
          </a:prstGeom>
        </p:spPr>
      </p:pic>
      <p:sp>
        <p:nvSpPr>
          <p:cNvPr id="3" name="title copy"/>
          <p:cNvSpPr/>
          <p:nvPr/>
        </p:nvSpPr>
        <p:spPr>
          <a:xfrm>
            <a:off x="1210681" y="590550"/>
            <a:ext cx="5383571" cy="9144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3000" b="1" cap="all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submitting claims for reimbursement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1218817" y="1609725"/>
            <a:ext cx="4914935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>
                <a:solidFill>
                  <a:srgbClr val="264366"/>
                </a:solidFill>
                <a:latin typeface="Muli"/>
                <a:ea typeface="+mn-ea"/>
                <a:cs typeface="Muli"/>
              </a:rPr>
              <a:t>You can submit claims to be reimbursed for expenses you pay out-of-pocket.</a:t>
            </a:r>
          </a:p>
        </p:txBody>
      </p:sp>
      <p:pic>
        <p:nvPicPr>
          <p:cNvPr id="5" name="Shape-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543931" y="600075"/>
            <a:ext cx="319651" cy="340713"/>
          </a:xfrm>
          <a:prstGeom prst="rect">
            <a:avLst/>
          </a:prstGeom>
        </p:spPr>
      </p:pic>
      <p:pic>
        <p:nvPicPr>
          <p:cNvPr id="6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76" y="2524125"/>
            <a:ext cx="762000" cy="762000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3019000" y="2853309"/>
            <a:ext cx="4060617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Use your online account information to log in and submit a claim or upload documentation. EBCentral is available on the 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  <a:hlinkClick r:id="rId5"/>
              </a:rPr>
              <a:t>App Store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® or 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  <a:hlinkClick r:id="rId6"/>
              </a:rPr>
              <a:t>Google Play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3019000" y="2543175"/>
            <a:ext cx="38100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 b="1" cap="all" spc="75">
                <a:solidFill>
                  <a:srgbClr val="264366"/>
                </a:solidFill>
                <a:latin typeface="Muli"/>
                <a:ea typeface="+mn-ea"/>
                <a:cs typeface="Muli"/>
              </a:rPr>
              <a:t>EBCentral app</a:t>
            </a:r>
          </a:p>
        </p:txBody>
      </p:sp>
      <p:pic>
        <p:nvPicPr>
          <p:cNvPr id="10" name="custom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562100" y="3857625"/>
            <a:ext cx="5517517" cy="190500"/>
          </a:xfrm>
          <a:prstGeom prst="rect">
            <a:avLst/>
          </a:prstGeom>
        </p:spPr>
      </p:pic>
      <p:pic>
        <p:nvPicPr>
          <p:cNvPr id="11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76" y="4418721"/>
            <a:ext cx="762000" cy="762000"/>
          </a:xfrm>
          <a:prstGeom prst="rect">
            <a:avLst/>
          </a:prstGeom>
        </p:spPr>
      </p:pic>
      <p:sp>
        <p:nvSpPr>
          <p:cNvPr id="12" name="Body text copy"/>
          <p:cNvSpPr/>
          <p:nvPr/>
        </p:nvSpPr>
        <p:spPr>
          <a:xfrm>
            <a:off x="3019000" y="4591049"/>
            <a:ext cx="4060617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Log in at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8"/>
              </a:rPr>
              <a:t>www.ebcflex.com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submit a claim and upload documentation.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3019000" y="4152899"/>
            <a:ext cx="38100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 b="1" cap="all" spc="75">
                <a:solidFill>
                  <a:srgbClr val="264366"/>
                </a:solidFill>
                <a:latin typeface="Muli"/>
                <a:ea typeface="+mn-ea"/>
                <a:cs typeface="Muli"/>
              </a:rPr>
              <a:t>Online account</a:t>
            </a:r>
          </a:p>
        </p:txBody>
      </p:sp>
      <p:pic>
        <p:nvPicPr>
          <p:cNvPr id="14" name="Tech89-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8350" y="4591050"/>
            <a:ext cx="501786" cy="433543"/>
          </a:xfrm>
          <a:prstGeom prst="rect">
            <a:avLst/>
          </a:prstGeom>
        </p:spPr>
      </p:pic>
      <p:pic>
        <p:nvPicPr>
          <p:cNvPr id="15" name="customLine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1562100" y="5419725"/>
            <a:ext cx="5517517" cy="190500"/>
          </a:xfrm>
          <a:prstGeom prst="rect">
            <a:avLst/>
          </a:prstGeom>
        </p:spPr>
      </p:pic>
      <p:pic>
        <p:nvPicPr>
          <p:cNvPr id="16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576" y="5903547"/>
            <a:ext cx="762000" cy="762000"/>
          </a:xfrm>
          <a:prstGeom prst="rect">
            <a:avLst/>
          </a:prstGeom>
        </p:spPr>
      </p:pic>
      <p:sp>
        <p:nvSpPr>
          <p:cNvPr id="17" name="Body text copy"/>
          <p:cNvSpPr/>
          <p:nvPr/>
        </p:nvSpPr>
        <p:spPr>
          <a:xfrm>
            <a:off x="3019000" y="6153150"/>
            <a:ext cx="4060617" cy="7715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The quickest way to receive reimbursement is to sign up for direct deposit. Sign up through </a:t>
            </a:r>
            <a:r>
              <a:rPr lang="en-US"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the EBCentral mobile app</a:t>
            </a:r>
            <a:r>
              <a:rPr sz="1350" dirty="0">
                <a:solidFill>
                  <a:srgbClr val="264366"/>
                </a:solidFill>
                <a:latin typeface="Muli"/>
                <a:ea typeface="+mn-ea"/>
                <a:cs typeface="Muli"/>
              </a:rPr>
              <a:t>.</a:t>
            </a:r>
          </a:p>
        </p:txBody>
      </p:sp>
      <p:sp>
        <p:nvSpPr>
          <p:cNvPr id="18" name="Body text copy"/>
          <p:cNvSpPr/>
          <p:nvPr/>
        </p:nvSpPr>
        <p:spPr>
          <a:xfrm>
            <a:off x="3019000" y="5715000"/>
            <a:ext cx="3810000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500" b="1" cap="all" spc="75">
                <a:solidFill>
                  <a:srgbClr val="264366"/>
                </a:solidFill>
                <a:latin typeface="Muli"/>
                <a:ea typeface="+mn-ea"/>
                <a:cs typeface="Muli"/>
              </a:rPr>
              <a:t>enroll in direct deposit</a:t>
            </a:r>
          </a:p>
        </p:txBody>
      </p:sp>
      <p:pic>
        <p:nvPicPr>
          <p:cNvPr id="19" name="BankOutline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8350" y="6096000"/>
            <a:ext cx="501786" cy="3562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21" name="App Store Badge">
            <a:hlinkClick r:id="rId5"/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9826462" y="5854527"/>
            <a:ext cx="1165861" cy="390525"/>
          </a:xfrm>
          <a:prstGeom prst="rect">
            <a:avLst/>
          </a:prstGeom>
        </p:spPr>
      </p:pic>
      <p:pic>
        <p:nvPicPr>
          <p:cNvPr id="22" name="Google Play Badge">
            <a:hlinkClick r:id="rId12"/>
          </p:cNvPr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11173176" y="5854527"/>
            <a:ext cx="1320449" cy="3905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112125" y="6402073"/>
            <a:ext cx="4381501" cy="2762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900">
                <a:solidFill>
                  <a:srgbClr val="FFFFFF"/>
                </a:solidFill>
                <a:latin typeface="Muli"/>
                <a:ea typeface="+mn-ea"/>
                <a:cs typeface="Muli"/>
              </a:rPr>
              <a:t>Apple® and App Store® are registered trademarks of Apple Inc.</a:t>
            </a:r>
          </a:p>
          <a:p>
            <a:pPr algn="r" hangingPunct="0">
              <a:lnSpc>
                <a:spcPct val="100000"/>
              </a:lnSpc>
            </a:pPr>
            <a:r>
              <a:rPr sz="900">
                <a:solidFill>
                  <a:srgbClr val="FFFFFF"/>
                </a:solidFill>
                <a:latin typeface="Muli"/>
                <a:ea typeface="+mn-ea"/>
                <a:cs typeface="Muli"/>
              </a:rPr>
              <a:t>Google Play is a trademark of Google LLC.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1DE4F3-B70F-C4EE-1C06-AC4C98A03A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942023" y="4819650"/>
            <a:ext cx="5899249" cy="1257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4500" b="1" cap="all">
                <a:solidFill>
                  <a:srgbClr val="158701"/>
                </a:solidFill>
                <a:latin typeface="Montserrat"/>
                <a:ea typeface="+mn-ea"/>
                <a:cs typeface="Montserrat"/>
              </a:rPr>
              <a:t>documentation requests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933450" y="6161931"/>
            <a:ext cx="5824574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What to expect</a:t>
            </a:r>
            <a:r>
              <a:rPr sz="180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 </a:t>
            </a:r>
          </a:p>
        </p:txBody>
      </p:sp>
      <p:pic>
        <p:nvPicPr>
          <p:cNvPr id="4" name="Shape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714375"/>
            <a:ext cx="908050" cy="908050"/>
          </a:xfrm>
          <a:prstGeom prst="rect">
            <a:avLst/>
          </a:prstGeom>
        </p:spPr>
      </p:pic>
      <p:pic>
        <p:nvPicPr>
          <p:cNvPr id="5" name="Interface76-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923925"/>
            <a:ext cx="469251" cy="469251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9048749" y="1047750"/>
            <a:ext cx="3427123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EBC is required to verify the eligibility of every Benefits Card transaction under IRS regulations with no exceptions.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9048749" y="638175"/>
            <a:ext cx="3427123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Why It's Necessary</a:t>
            </a:r>
          </a:p>
        </p:txBody>
      </p:sp>
      <p:pic>
        <p:nvPicPr>
          <p:cNvPr id="8" name="Shape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25" y="2655887"/>
            <a:ext cx="908050" cy="908050"/>
          </a:xfrm>
          <a:prstGeom prst="rect">
            <a:avLst/>
          </a:prstGeom>
        </p:spPr>
      </p:pic>
      <p:pic>
        <p:nvPicPr>
          <p:cNvPr id="9" name="BusinessOutline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438" y="2924175"/>
            <a:ext cx="556939" cy="378718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9067799" y="2976563"/>
            <a:ext cx="3409951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If a Benefits Card transaction cannot be auto-substantiated, you will receive an email alert that you must submit documentation.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9067800" y="2538412"/>
            <a:ext cx="3038475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Notification Process</a:t>
            </a:r>
          </a:p>
        </p:txBody>
      </p:sp>
      <p:pic>
        <p:nvPicPr>
          <p:cNvPr id="12" name="Shape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4829175"/>
            <a:ext cx="908050" cy="908050"/>
          </a:xfrm>
          <a:prstGeom prst="rect">
            <a:avLst/>
          </a:prstGeom>
        </p:spPr>
      </p:pic>
      <p:pic>
        <p:nvPicPr>
          <p:cNvPr id="13" name="Formats84-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132" y="5076825"/>
            <a:ext cx="501186" cy="416987"/>
          </a:xfrm>
          <a:prstGeom prst="rect">
            <a:avLst/>
          </a:prstGeom>
        </p:spPr>
      </p:pic>
      <p:sp>
        <p:nvSpPr>
          <p:cNvPr id="14" name="Body text copy"/>
          <p:cNvSpPr/>
          <p:nvPr/>
        </p:nvSpPr>
        <p:spPr>
          <a:xfrm>
            <a:off x="8972551" y="5162550"/>
            <a:ext cx="3505199" cy="12192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The fastest way to submit documentation is through the EBCentral app or by logging in to your online account at www.ebcflex.com.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8972551" y="4724400"/>
            <a:ext cx="3589046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Submitting Documentation</a:t>
            </a:r>
          </a:p>
        </p:txBody>
      </p:sp>
      <p:pic>
        <p:nvPicPr>
          <p:cNvPr id="16" name="rupixen.com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0" y="0"/>
            <a:ext cx="7086128" cy="39603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91332" y="9849468"/>
            <a:ext cx="37433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Roboto"/>
                <a:ea typeface="+mn-ea"/>
                <a:cs typeface="Roboto"/>
              </a:rPr>
              <a:t>© Employee Benefits Corporation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ott Graham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-933450"/>
            <a:ext cx="13035533" cy="4686300"/>
          </a:xfrm>
          <a:prstGeom prst="rect">
            <a:avLst/>
          </a:prstGeom>
        </p:spPr>
      </p:pic>
      <p:pic>
        <p:nvPicPr>
          <p:cNvPr id="3" name="BankOutlin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4086225"/>
            <a:ext cx="523589" cy="557009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1523670" y="4771477"/>
            <a:ext cx="27527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Always save your receipts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529270" y="5419178"/>
            <a:ext cx="2733675" cy="1095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Be prepared to substantiate claims by saving your itemized receipts for all Benefits Card transactions.</a:t>
            </a:r>
          </a:p>
        </p:txBody>
      </p:sp>
      <p:pic>
        <p:nvPicPr>
          <p:cNvPr id="6" name="WebOutline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9889669" y="4181475"/>
            <a:ext cx="442237" cy="442237"/>
          </a:xfrm>
          <a:prstGeom prst="rect">
            <a:avLst/>
          </a:prstGeom>
        </p:spPr>
      </p:pic>
      <p:sp>
        <p:nvSpPr>
          <p:cNvPr id="7" name="Body text copy"/>
          <p:cNvSpPr/>
          <p:nvPr/>
        </p:nvSpPr>
        <p:spPr>
          <a:xfrm>
            <a:off x="8734425" y="4772025"/>
            <a:ext cx="27527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Contact EBC with questions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8734425" y="5476875"/>
            <a:ext cx="2733675" cy="819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 Services</a:t>
            </a:r>
          </a:p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(800) 346-2126</a:t>
            </a:r>
          </a:p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participantservices@ebcflex.com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5129213" y="4771467"/>
            <a:ext cx="27527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Use EBCentral App or your online account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5134812" y="5473993"/>
            <a:ext cx="2733675" cy="1095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33333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Easily upload documentation online, or use your phone's camera and upload to the EBCentral mobile app.</a:t>
            </a:r>
          </a:p>
        </p:txBody>
      </p:sp>
      <p:pic>
        <p:nvPicPr>
          <p:cNvPr id="11" name="Tech89-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079" y="4181475"/>
            <a:ext cx="481895" cy="416357"/>
          </a:xfrm>
          <a:prstGeom prst="rect">
            <a:avLst/>
          </a:prstGeom>
        </p:spPr>
      </p:pic>
      <p:pic>
        <p:nvPicPr>
          <p:cNvPr id="12" name="customLine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3562020" y="5123892"/>
            <a:ext cx="2265834" cy="190500"/>
          </a:xfrm>
          <a:prstGeom prst="rect">
            <a:avLst/>
          </a:prstGeom>
        </p:spPr>
      </p:pic>
      <p:pic>
        <p:nvPicPr>
          <p:cNvPr id="13" name="customLine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7181520" y="5133417"/>
            <a:ext cx="2265834" cy="190500"/>
          </a:xfrm>
          <a:prstGeom prst="rect">
            <a:avLst/>
          </a:prstGeom>
        </p:spPr>
      </p:pic>
      <p:sp>
        <p:nvSpPr>
          <p:cNvPr id="14" name="Body text copy"/>
          <p:cNvSpPr/>
          <p:nvPr/>
        </p:nvSpPr>
        <p:spPr>
          <a:xfrm>
            <a:off x="1733550" y="1447800"/>
            <a:ext cx="9544050" cy="5048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sz="3600" b="1" cap="all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documentation requests</a:t>
            </a:r>
          </a:p>
        </p:txBody>
      </p:sp>
      <p:sp>
        <p:nvSpPr>
          <p:cNvPr id="15" name="Body text copy"/>
          <p:cNvSpPr/>
          <p:nvPr/>
        </p:nvSpPr>
        <p:spPr>
          <a:xfrm>
            <a:off x="3593288" y="2028825"/>
            <a:ext cx="5824574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800" b="1" cap="all">
                <a:solidFill>
                  <a:srgbClr val="FFFFFF"/>
                </a:solidFill>
                <a:latin typeface="Muli"/>
                <a:ea typeface="+mn-ea"/>
                <a:cs typeface="Muli"/>
              </a:rPr>
              <a:t>BEST PRACTICES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"/>
          <p:cNvSpPr/>
          <p:nvPr/>
        </p:nvSpPr>
        <p:spPr>
          <a:xfrm>
            <a:off x="904402" y="40957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ONLINE RESOURCES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7052792" y="1733550"/>
            <a:ext cx="5825008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Easily access account information, forms and materials, submit claims and documentation, and more!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2"/>
              </a:rPr>
              <a:t>www.ebcflex.com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log in.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7052792" y="12763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Online Account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5353050" y="1403350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01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7052792" y="2990850"/>
            <a:ext cx="5825008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EBCentral makes it easy for participants to access account information, submit claims and documentation, manage their Benefits Cards, and more.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7052792" y="25336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Mobile App</a:t>
            </a:r>
          </a:p>
        </p:txBody>
      </p:sp>
      <p:sp>
        <p:nvSpPr>
          <p:cNvPr id="8" name="Body text copy copy 1"/>
          <p:cNvSpPr/>
          <p:nvPr/>
        </p:nvSpPr>
        <p:spPr>
          <a:xfrm>
            <a:off x="5353050" y="2655888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02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7062318" y="4514850"/>
            <a:ext cx="5815482" cy="7048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To get an idea of what types of expenses you can spend your FSA funds on,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3"/>
              </a:rPr>
              <a:t>www.ebcflex.com/eligibleexpenses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7062318" y="4057650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Eligible Expenses</a:t>
            </a:r>
          </a:p>
        </p:txBody>
      </p:sp>
      <p:sp>
        <p:nvSpPr>
          <p:cNvPr id="11" name="Body text copy copy 2"/>
          <p:cNvSpPr/>
          <p:nvPr/>
        </p:nvSpPr>
        <p:spPr>
          <a:xfrm>
            <a:off x="5353050" y="4175125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03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7062318" y="5695950"/>
            <a:ext cx="5815482" cy="962025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Shop where you normally buy eligible items, or check out an online retailer that specializes in FSA eligible products. Visit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  <a:hlinkClick r:id="rId4"/>
              </a:rPr>
              <a:t>www.ebcflex.com/WheretoShop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learn more.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7062318" y="5286375"/>
            <a:ext cx="476250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158701"/>
                </a:solidFill>
                <a:latin typeface="Muli"/>
                <a:ea typeface="+mn-ea"/>
                <a:cs typeface="Muli"/>
              </a:rPr>
              <a:t>Where to Shop</a:t>
            </a:r>
          </a:p>
        </p:txBody>
      </p:sp>
      <p:sp>
        <p:nvSpPr>
          <p:cNvPr id="14" name="Body text copy copy 2"/>
          <p:cNvSpPr/>
          <p:nvPr/>
        </p:nvSpPr>
        <p:spPr>
          <a:xfrm>
            <a:off x="5353050" y="5356225"/>
            <a:ext cx="1550369" cy="685800"/>
          </a:xfrm>
          <a:prstGeom prst="rect">
            <a:avLst/>
          </a:prstGeom>
        </p:spPr>
        <p:txBody>
          <a:bodyPr spcFirstLastPara="0" lIns="95250" tIns="0" rIns="95250" bIns="0" anchor="t"/>
          <a:lstStyle/>
          <a:p>
            <a:pPr algn="r" hangingPunct="0">
              <a:lnSpc>
                <a:spcPct val="100000"/>
              </a:lnSpc>
            </a:pPr>
            <a:r>
              <a:rPr sz="45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6" name="Macbook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543050" y="1914525"/>
            <a:ext cx="8286267" cy="4560324"/>
          </a:xfrm>
          <a:prstGeom prst="rect">
            <a:avLst/>
          </a:prstGeom>
        </p:spPr>
      </p:pic>
      <p:pic>
        <p:nvPicPr>
          <p:cNvPr id="17" name="iPhone XS Max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834120" y="3105150"/>
            <a:ext cx="1956924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1540100" y="3109618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Set Up Your Online Account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1540100" y="3657600"/>
            <a:ext cx="2812825" cy="1104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This is the easiest way to manage your benefits. To learn more about setting it up, visit </a:t>
            </a:r>
            <a:r>
              <a:rPr sz="1200" u="sng">
                <a:solidFill>
                  <a:srgbClr val="0071C1"/>
                </a:solidFill>
                <a:latin typeface="Muli"/>
                <a:ea typeface="+mn-ea"/>
                <a:cs typeface="Muli"/>
              </a:rPr>
              <a:t>ebcflex.com/FSAOnlineAccount</a:t>
            </a: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5187430" y="3084835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Download</a:t>
            </a:r>
          </a:p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EBCentral App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5187429" y="3657600"/>
            <a:ext cx="2703753" cy="1104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Download on the App Store® or Google Play. Use your existing online account info or register for a new account.  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3249872" y="5524500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Add an</a:t>
            </a:r>
          </a:p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Authorized User</a:t>
            </a:r>
          </a:p>
        </p:txBody>
      </p:sp>
      <p:sp>
        <p:nvSpPr>
          <p:cNvPr id="7" name="Body text copy"/>
          <p:cNvSpPr/>
          <p:nvPr/>
        </p:nvSpPr>
        <p:spPr>
          <a:xfrm>
            <a:off x="3059112" y="6076950"/>
            <a:ext cx="3076388" cy="1104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Filling out this form allows the specified person to ask questions about your accounts. Find the form at </a:t>
            </a:r>
            <a:r>
              <a:rPr sz="1200" u="sng">
                <a:solidFill>
                  <a:srgbClr val="0071C1"/>
                </a:solidFill>
                <a:latin typeface="Muli"/>
                <a:ea typeface="+mn-ea"/>
                <a:cs typeface="Muli"/>
              </a:rPr>
              <a:t>ebcflex.com/forms</a:t>
            </a: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.</a:t>
            </a:r>
          </a:p>
        </p:txBody>
      </p:sp>
      <p:sp>
        <p:nvSpPr>
          <p:cNvPr id="8" name="Body text copy"/>
          <p:cNvSpPr/>
          <p:nvPr/>
        </p:nvSpPr>
        <p:spPr>
          <a:xfrm>
            <a:off x="6933484" y="5528713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Start Using</a:t>
            </a:r>
          </a:p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Your FSA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6933484" y="6076950"/>
            <a:ext cx="2694868" cy="1104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Sometimes we require documentation to verify your expense. Don't forget to save</a:t>
            </a:r>
          </a:p>
          <a:p>
            <a:pPr algn="ctr" hangingPunct="0">
              <a:lnSpc>
                <a:spcPct val="125000"/>
              </a:lnSpc>
            </a:pP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your receipts!</a:t>
            </a:r>
          </a:p>
        </p:txBody>
      </p:sp>
      <p:sp>
        <p:nvSpPr>
          <p:cNvPr id="10" name="Body text copy"/>
          <p:cNvSpPr/>
          <p:nvPr/>
        </p:nvSpPr>
        <p:spPr>
          <a:xfrm>
            <a:off x="8767444" y="3061993"/>
            <a:ext cx="2694868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Set Up</a:t>
            </a:r>
          </a:p>
          <a:p>
            <a:pPr algn="ctr" hangingPunct="0">
              <a:lnSpc>
                <a:spcPct val="100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Direct Deposit</a:t>
            </a:r>
          </a:p>
        </p:txBody>
      </p:sp>
      <p:sp>
        <p:nvSpPr>
          <p:cNvPr id="11" name="Body text copy"/>
          <p:cNvSpPr/>
          <p:nvPr/>
        </p:nvSpPr>
        <p:spPr>
          <a:xfrm>
            <a:off x="8767444" y="3657600"/>
            <a:ext cx="2694868" cy="11049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200">
                <a:solidFill>
                  <a:srgbClr val="333333"/>
                </a:solidFill>
                <a:latin typeface="Muli"/>
                <a:ea typeface="+mn-ea"/>
                <a:cs typeface="Muli"/>
              </a:rPr>
              <a:t>The quickest way to receive  reimbursement is to sign up for direct deposit. Sign up through your online account.</a:t>
            </a:r>
          </a:p>
        </p:txBody>
      </p:sp>
      <p:pic>
        <p:nvPicPr>
          <p:cNvPr id="12" name="Glenn Carstens-Peters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3049250" cy="2057400"/>
          </a:xfrm>
          <a:prstGeom prst="rect">
            <a:avLst/>
          </a:prstGeom>
        </p:spPr>
      </p:pic>
      <p:sp>
        <p:nvSpPr>
          <p:cNvPr id="13" name="Body text copy"/>
          <p:cNvSpPr/>
          <p:nvPr/>
        </p:nvSpPr>
        <p:spPr>
          <a:xfrm>
            <a:off x="1014413" y="733425"/>
            <a:ext cx="10982325" cy="5524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6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GETTING STARTED WITH YOUR FSA</a:t>
            </a:r>
          </a:p>
        </p:txBody>
      </p:sp>
      <p:sp>
        <p:nvSpPr>
          <p:cNvPr id="14" name="Body text copy"/>
          <p:cNvSpPr/>
          <p:nvPr/>
        </p:nvSpPr>
        <p:spPr>
          <a:xfrm>
            <a:off x="1014413" y="1295400"/>
            <a:ext cx="10982325" cy="285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500">
                <a:solidFill>
                  <a:srgbClr val="FFFFFF"/>
                </a:solidFill>
                <a:latin typeface="Muli"/>
                <a:ea typeface="+mn-ea"/>
                <a:cs typeface="Muli"/>
              </a:rPr>
              <a:t>Set yourself up for success with these FSA best practices.</a:t>
            </a:r>
          </a:p>
        </p:txBody>
      </p:sp>
      <p:pic>
        <p:nvPicPr>
          <p:cNvPr id="15" name="AppliancesOutline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79" y="2362200"/>
            <a:ext cx="651473" cy="592841"/>
          </a:xfrm>
          <a:prstGeom prst="rect">
            <a:avLst/>
          </a:prstGeom>
        </p:spPr>
      </p:pic>
      <p:pic>
        <p:nvPicPr>
          <p:cNvPr id="16" name="AppliancesOutline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260" y="2247900"/>
            <a:ext cx="358630" cy="704850"/>
          </a:xfrm>
          <a:prstGeom prst="rect">
            <a:avLst/>
          </a:prstGeom>
        </p:spPr>
      </p:pic>
      <p:pic>
        <p:nvPicPr>
          <p:cNvPr id="17" name="BankOutline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082" y="2314575"/>
            <a:ext cx="673716" cy="619125"/>
          </a:xfrm>
          <a:prstGeom prst="rect">
            <a:avLst/>
          </a:prstGeom>
        </p:spPr>
      </p:pic>
      <p:pic>
        <p:nvPicPr>
          <p:cNvPr id="18" name="Interface128-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623" y="4876800"/>
            <a:ext cx="619367" cy="5004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956546" y="6800850"/>
            <a:ext cx="2552700" cy="400050"/>
          </a:xfrm>
          <a:prstGeom prst="rect">
            <a:avLst/>
          </a:prstGeom>
        </p:spPr>
        <p:txBody>
          <a:bodyPr spcFirstLastPara="0" lIns="0" tIns="95250" rIns="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21" name="App Store Badge">
            <a:hlinkClick r:id="rId7"/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9842083" y="5800937"/>
            <a:ext cx="1165861" cy="390525"/>
          </a:xfrm>
          <a:prstGeom prst="rect">
            <a:avLst/>
          </a:prstGeom>
        </p:spPr>
      </p:pic>
      <p:pic>
        <p:nvPicPr>
          <p:cNvPr id="22" name="Google Play Badg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11188797" y="5800937"/>
            <a:ext cx="1320449" cy="3905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842083" y="6324615"/>
            <a:ext cx="2667164" cy="4095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00000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Apple® and App Store® are registered trademarks of Apple Inc.</a:t>
            </a:r>
          </a:p>
          <a:p>
            <a:pPr algn="r" hangingPunct="0">
              <a:lnSpc>
                <a:spcPct val="100000"/>
              </a:lnSpc>
            </a:pPr>
            <a:r>
              <a:rPr sz="900">
                <a:solidFill>
                  <a:srgbClr val="333333"/>
                </a:solidFill>
                <a:latin typeface="Muli"/>
                <a:ea typeface="+mn-ea"/>
                <a:cs typeface="Muli"/>
              </a:rPr>
              <a:t>Google Play is a trademark of Google LLC.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F00074D-2FB8-89C5-8804-D65B990B26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03" y="-3676"/>
            <a:ext cx="4931192" cy="7417514"/>
          </a:xfrm>
          <a:prstGeom prst="rect">
            <a:avLst/>
          </a:prstGeom>
        </p:spPr>
      </p:pic>
      <p:pic>
        <p:nvPicPr>
          <p:cNvPr id="3" name="Triangle-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55803" y="3301499"/>
            <a:ext cx="8308976" cy="1229728"/>
          </a:xfrm>
          <a:prstGeom prst="rect">
            <a:avLst/>
          </a:prstGeom>
        </p:spPr>
      </p:pic>
      <p:sp>
        <p:nvSpPr>
          <p:cNvPr id="4" name="Body text copy"/>
          <p:cNvSpPr/>
          <p:nvPr/>
        </p:nvSpPr>
        <p:spPr>
          <a:xfrm>
            <a:off x="9199253" y="1005974"/>
            <a:ext cx="2914026" cy="10096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r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GETTING</a:t>
            </a:r>
          </a:p>
          <a:p>
            <a:pPr algn="r" hangingPunct="0">
              <a:lnSpc>
                <a:spcPct val="100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HELP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895683" y="1120274"/>
            <a:ext cx="4978631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Access resources online or </a:t>
            </a: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contact Participant Services for assistance.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2669987" y="21203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Online</a:t>
            </a:r>
          </a:p>
        </p:txBody>
      </p:sp>
      <p:pic>
        <p:nvPicPr>
          <p:cNvPr id="7" name="AppliancesOutline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52" y="2196599"/>
            <a:ext cx="494253" cy="410230"/>
          </a:xfrm>
          <a:prstGeom prst="rect">
            <a:avLst/>
          </a:prstGeom>
        </p:spPr>
      </p:pic>
      <p:sp>
        <p:nvSpPr>
          <p:cNvPr id="8" name="Body text copy"/>
          <p:cNvSpPr/>
          <p:nvPr/>
        </p:nvSpPr>
        <p:spPr>
          <a:xfrm>
            <a:off x="2672473" y="2701424"/>
            <a:ext cx="2842502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Log in to your account 24/7 at www.ebcflex.com </a:t>
            </a:r>
          </a:p>
        </p:txBody>
      </p:sp>
      <p:sp>
        <p:nvSpPr>
          <p:cNvPr id="9" name="Body text copy"/>
          <p:cNvSpPr/>
          <p:nvPr/>
        </p:nvSpPr>
        <p:spPr>
          <a:xfrm>
            <a:off x="2669576" y="34919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Email</a:t>
            </a:r>
          </a:p>
        </p:txBody>
      </p:sp>
      <p:pic>
        <p:nvPicPr>
          <p:cNvPr id="10" name="WebOutline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215" y="3614759"/>
            <a:ext cx="479926" cy="350991"/>
          </a:xfrm>
          <a:prstGeom prst="rect">
            <a:avLst/>
          </a:prstGeom>
        </p:spPr>
      </p:pic>
      <p:sp>
        <p:nvSpPr>
          <p:cNvPr id="11" name="Body text copy"/>
          <p:cNvSpPr/>
          <p:nvPr/>
        </p:nvSpPr>
        <p:spPr>
          <a:xfrm>
            <a:off x="2672179" y="4063499"/>
            <a:ext cx="26670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participantservices@ebcflex.com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2676919" y="4825499"/>
            <a:ext cx="2667000" cy="42862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225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Phone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2680082" y="5444624"/>
            <a:ext cx="2667000" cy="257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(800) 346-2126</a:t>
            </a:r>
          </a:p>
        </p:txBody>
      </p:sp>
      <p:pic>
        <p:nvPicPr>
          <p:cNvPr id="14" name="WebOutline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031" y="4987424"/>
            <a:ext cx="408296" cy="4154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36779" y="2019300"/>
            <a:ext cx="2476500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r" hangingPunct="0">
              <a:lnSpc>
                <a:spcPct val="100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Monday through Friday</a:t>
            </a:r>
          </a:p>
          <a:p>
            <a:pPr algn="r" hangingPunct="0">
              <a:lnSpc>
                <a:spcPct val="100000"/>
              </a:lnSpc>
            </a:pPr>
            <a:r>
              <a:rPr sz="1350">
                <a:solidFill>
                  <a:srgbClr val="FFFFFF"/>
                </a:solidFill>
                <a:latin typeface="Muli"/>
                <a:ea typeface="+mn-ea"/>
                <a:cs typeface="Muli"/>
              </a:rPr>
              <a:t>7 a.m. to 7 p.m. Central Time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6166" y="6800850"/>
            <a:ext cx="4140200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 | P2-8110 1125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Welcome copy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1679898" y="1788549"/>
            <a:ext cx="9258710" cy="48291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THIS IS A CUSTOMIZABLE PRESENTATION. 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Please carefully review the information and fill in the placeholder slots in the slides as it applies to your plan.</a:t>
            </a:r>
          </a:p>
          <a:p>
            <a:pPr algn="l" hangingPunct="0">
              <a:lnSpc>
                <a:spcPct val="125000"/>
              </a:lnSpc>
            </a:pPr>
            <a:endParaRPr sz="1800">
              <a:solidFill>
                <a:srgbClr val="264366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Specifically, review the following:</a:t>
            </a:r>
          </a:p>
          <a:p>
            <a:pPr marL="228600" indent="-22860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Plan Limits: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 Fill in your contribution limits for the applicable plan(s) that you offer (health care and/or dependent care). You should also fill in the dates of your plan year.</a:t>
            </a:r>
          </a:p>
          <a:p>
            <a:pPr marL="228600" indent="-22860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Runout Period / Grace Period / Rollover: 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Fill in the applicable slides</a:t>
            </a: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 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with the correct dates and which plans the corresponding slide refers to. Please delete the slides that are not applicable.</a:t>
            </a:r>
          </a:p>
          <a:p>
            <a:pPr marL="228600" indent="-228600" algn="l" hangingPunct="0">
              <a:lnSpc>
                <a:spcPct val="125000"/>
              </a:lnSpc>
              <a:buClr>
                <a:srgbClr val="264366"/>
              </a:buClr>
              <a:buFont typeface="Arial" panose="020B0604020202020204" pitchFamily="34" charset="0"/>
              <a:buChar char="•"/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Eligible Expenses: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 Remove the slides for account types you don't offer. There are slides for health care, limited health, and dependent care FSA</a:t>
            </a:r>
          </a:p>
          <a:p>
            <a:pPr algn="l" hangingPunct="0">
              <a:lnSpc>
                <a:spcPct val="125000"/>
              </a:lnSpc>
            </a:pPr>
            <a:endParaRPr sz="1800">
              <a:solidFill>
                <a:srgbClr val="264366"/>
              </a:solidFill>
              <a:latin typeface="Muli"/>
              <a:ea typeface="+mn-ea"/>
              <a:cs typeface="Muli"/>
            </a:endParaRPr>
          </a:p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Once you're done customizing the slides, please delete this instruction slide prior to presenting.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1679898" y="940824"/>
            <a:ext cx="9201969" cy="5143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75000"/>
              </a:lnSpc>
              <a:spcBef>
                <a:spcPct val="10000"/>
              </a:spcBef>
            </a:pPr>
            <a:r>
              <a:rPr sz="4500" b="1">
                <a:solidFill>
                  <a:srgbClr val="158701"/>
                </a:solidFill>
                <a:latin typeface="Montserrat"/>
                <a:ea typeface="+mn-ea"/>
                <a:cs typeface="Montserrat"/>
              </a:rPr>
              <a:t>IMPORTANT INSTRUCTIONS</a:t>
            </a:r>
          </a:p>
        </p:txBody>
      </p:sp>
      <p:pic>
        <p:nvPicPr>
          <p:cNvPr id="4" name="EBC Corporate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69713" y="487839"/>
            <a:ext cx="822298" cy="7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text copy"/>
          <p:cNvSpPr/>
          <p:nvPr/>
        </p:nvSpPr>
        <p:spPr>
          <a:xfrm>
            <a:off x="380048" y="4819650"/>
            <a:ext cx="6773228" cy="12573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4500" b="1" cap="all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Flexible Spending Accounts</a:t>
            </a:r>
          </a:p>
        </p:txBody>
      </p:sp>
      <p:sp>
        <p:nvSpPr>
          <p:cNvPr id="3" name="Body text copy"/>
          <p:cNvSpPr/>
          <p:nvPr/>
        </p:nvSpPr>
        <p:spPr>
          <a:xfrm>
            <a:off x="371475" y="6171456"/>
            <a:ext cx="6714653" cy="8763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An FSA is an account that allows you to set aside pre-tax funds to pay for eligible expenses.</a:t>
            </a:r>
          </a:p>
        </p:txBody>
      </p:sp>
      <p:pic>
        <p:nvPicPr>
          <p:cNvPr id="4" name="BESTflex-Product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7086128" cy="3960341"/>
          </a:xfrm>
          <a:prstGeom prst="rect">
            <a:avLst/>
          </a:prstGeom>
        </p:spPr>
      </p:pic>
      <p:pic>
        <p:nvPicPr>
          <p:cNvPr id="5" name="Shape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09575"/>
            <a:ext cx="908050" cy="908050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8924924" y="409575"/>
            <a:ext cx="2295526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Health Care FSA</a:t>
            </a:r>
          </a:p>
        </p:txBody>
      </p:sp>
      <p:pic>
        <p:nvPicPr>
          <p:cNvPr id="7" name="Medical12-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250" y="682726"/>
            <a:ext cx="456751" cy="361747"/>
          </a:xfrm>
          <a:prstGeom prst="rect">
            <a:avLst/>
          </a:prstGeom>
        </p:spPr>
      </p:pic>
      <p:sp>
        <p:nvSpPr>
          <p:cNvPr id="8" name="Body text copy copy 1"/>
          <p:cNvSpPr/>
          <p:nvPr/>
        </p:nvSpPr>
        <p:spPr>
          <a:xfrm>
            <a:off x="8943975" y="942975"/>
            <a:ext cx="2979447" cy="866775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Pay for eligible </a:t>
            </a: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medical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, </a:t>
            </a: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vision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, and </a:t>
            </a: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dental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expenses that are not covered by another health plan.</a:t>
            </a:r>
          </a:p>
        </p:txBody>
      </p:sp>
      <p:pic>
        <p:nvPicPr>
          <p:cNvPr id="9" name="Shape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2319338"/>
            <a:ext cx="908050" cy="908050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8924924" y="2314575"/>
            <a:ext cx="3409950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Limited Health FSA</a:t>
            </a:r>
          </a:p>
        </p:txBody>
      </p:sp>
      <p:pic>
        <p:nvPicPr>
          <p:cNvPr id="11" name="Medical40-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732" y="2590712"/>
            <a:ext cx="501786" cy="365300"/>
          </a:xfrm>
          <a:prstGeom prst="rect">
            <a:avLst/>
          </a:prstGeom>
        </p:spPr>
      </p:pic>
      <p:sp>
        <p:nvSpPr>
          <p:cNvPr id="12" name="Body text copy copy 2"/>
          <p:cNvSpPr/>
          <p:nvPr/>
        </p:nvSpPr>
        <p:spPr>
          <a:xfrm>
            <a:off x="8924924" y="2847975"/>
            <a:ext cx="2979447" cy="866775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Pay for eligible </a:t>
            </a: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vision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 and </a:t>
            </a: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dental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expenses that are not covered by another health plan. </a:t>
            </a:r>
          </a:p>
        </p:txBody>
      </p:sp>
      <p:sp>
        <p:nvSpPr>
          <p:cNvPr id="13" name="Body text copy"/>
          <p:cNvSpPr/>
          <p:nvPr/>
        </p:nvSpPr>
        <p:spPr>
          <a:xfrm>
            <a:off x="8943975" y="4229100"/>
            <a:ext cx="2884198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Dependent Care FSA</a:t>
            </a:r>
          </a:p>
        </p:txBody>
      </p:sp>
      <p:pic>
        <p:nvPicPr>
          <p:cNvPr id="14" name="Shape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29100"/>
            <a:ext cx="908050" cy="908050"/>
          </a:xfrm>
          <a:prstGeom prst="rect">
            <a:avLst/>
          </a:prstGeom>
        </p:spPr>
      </p:pic>
      <p:pic>
        <p:nvPicPr>
          <p:cNvPr id="15" name="WebOutline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5097" y="4469178"/>
            <a:ext cx="415057" cy="427894"/>
          </a:xfrm>
          <a:prstGeom prst="rect">
            <a:avLst/>
          </a:prstGeom>
        </p:spPr>
      </p:pic>
      <p:sp>
        <p:nvSpPr>
          <p:cNvPr id="16" name="Body text copy copy 3"/>
          <p:cNvSpPr/>
          <p:nvPr/>
        </p:nvSpPr>
        <p:spPr>
          <a:xfrm>
            <a:off x="8924924" y="4762500"/>
            <a:ext cx="2979447" cy="866775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l" hangingPunct="0">
              <a:lnSpc>
                <a:spcPct val="125000"/>
              </a:lnSpc>
            </a:pP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Set aside pre-tax funds to pay for </a:t>
            </a:r>
            <a:r>
              <a:rPr sz="135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daycare </a:t>
            </a:r>
            <a:r>
              <a:rPr sz="1350">
                <a:solidFill>
                  <a:srgbClr val="264366"/>
                </a:solidFill>
                <a:latin typeface="Muli"/>
                <a:ea typeface="+mn-ea"/>
                <a:cs typeface="Muli"/>
              </a:rPr>
              <a:t>expenses for children or other eligible dependents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ervic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wfiqu barbhuiya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38100" y="0"/>
            <a:ext cx="13049250" cy="2533650"/>
          </a:xfrm>
          <a:prstGeom prst="rect">
            <a:avLst/>
          </a:prstGeom>
        </p:spPr>
      </p:pic>
      <p:pic>
        <p:nvPicPr>
          <p:cNvPr id="3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657600"/>
            <a:ext cx="5379690" cy="2575545"/>
          </a:xfrm>
          <a:prstGeom prst="rect">
            <a:avLst/>
          </a:prstGeom>
        </p:spPr>
      </p:pic>
      <p:sp>
        <p:nvSpPr>
          <p:cNvPr id="5" name="Body text copy"/>
          <p:cNvSpPr/>
          <p:nvPr/>
        </p:nvSpPr>
        <p:spPr>
          <a:xfrm>
            <a:off x="1249172" y="4591050"/>
            <a:ext cx="4271996" cy="10287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With an FSA, you save approximately 30%* on your eligible expenses, making a $1,000 expense cost you about $700.</a:t>
            </a:r>
          </a:p>
        </p:txBody>
      </p:sp>
      <p:sp>
        <p:nvSpPr>
          <p:cNvPr id="6" name="Body text copy copy 1"/>
          <p:cNvSpPr/>
          <p:nvPr/>
        </p:nvSpPr>
        <p:spPr>
          <a:xfrm>
            <a:off x="1023938" y="923925"/>
            <a:ext cx="10982325" cy="4572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sz="3000" b="1" cap="all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FSA Savings</a:t>
            </a:r>
          </a:p>
        </p:txBody>
      </p:sp>
      <p:sp>
        <p:nvSpPr>
          <p:cNvPr id="7" name="Body text copy copy 2"/>
          <p:cNvSpPr/>
          <p:nvPr/>
        </p:nvSpPr>
        <p:spPr>
          <a:xfrm>
            <a:off x="1028700" y="1533525"/>
            <a:ext cx="10972800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 cap="all" spc="150">
                <a:solidFill>
                  <a:srgbClr val="FFFFFF"/>
                </a:solidFill>
                <a:latin typeface="Muli"/>
                <a:ea typeface="+mn-ea"/>
                <a:cs typeface="Muli"/>
              </a:rPr>
              <a:t>tax savings on eligible purchases</a:t>
            </a:r>
          </a:p>
        </p:txBody>
      </p:sp>
      <p:pic>
        <p:nvPicPr>
          <p:cNvPr id="8" name="Pre-Tax Savings Circle Graph New Green.png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889145" y="2781300"/>
            <a:ext cx="5026630" cy="39708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D6C379-E2C8-C1AD-74D1-D673EBBB2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Pricing Tab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sh Appel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0" y="4495800"/>
            <a:ext cx="13049250" cy="2819400"/>
          </a:xfrm>
          <a:prstGeom prst="rect">
            <a:avLst/>
          </a:prstGeom>
        </p:spPr>
      </p:pic>
      <p:sp>
        <p:nvSpPr>
          <p:cNvPr id="3" name="Body text"/>
          <p:cNvSpPr/>
          <p:nvPr/>
        </p:nvSpPr>
        <p:spPr>
          <a:xfrm>
            <a:off x="276225" y="1171575"/>
            <a:ext cx="4055566" cy="1504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6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FSA</a:t>
            </a:r>
          </a:p>
          <a:p>
            <a:pPr algn="l" hangingPunct="0">
              <a:lnSpc>
                <a:spcPct val="91667"/>
              </a:lnSpc>
            </a:pPr>
            <a:r>
              <a:rPr sz="36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CONTRIBUTION</a:t>
            </a:r>
          </a:p>
          <a:p>
            <a:pPr algn="l" hangingPunct="0">
              <a:lnSpc>
                <a:spcPct val="91667"/>
              </a:lnSpc>
            </a:pPr>
            <a:r>
              <a:rPr sz="3600" b="1">
                <a:solidFill>
                  <a:srgbClr val="264366"/>
                </a:solidFill>
                <a:latin typeface="Montserrat"/>
                <a:ea typeface="+mn-ea"/>
                <a:cs typeface="Montserrat"/>
              </a:rPr>
              <a:t>LIMITS</a:t>
            </a:r>
          </a:p>
        </p:txBody>
      </p:sp>
      <p:pic>
        <p:nvPicPr>
          <p:cNvPr id="4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74353" y="1222036"/>
            <a:ext cx="3101298" cy="2905125"/>
          </a:xfrm>
          <a:prstGeom prst="rect">
            <a:avLst/>
          </a:prstGeom>
        </p:spPr>
      </p:pic>
      <p:pic>
        <p:nvPicPr>
          <p:cNvPr id="5" name="Shape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39710" y="2388322"/>
            <a:ext cx="2770584" cy="2905125"/>
          </a:xfrm>
          <a:prstGeom prst="rect">
            <a:avLst/>
          </a:prstGeom>
        </p:spPr>
      </p:pic>
      <p:sp>
        <p:nvSpPr>
          <p:cNvPr id="6" name="Body text copy"/>
          <p:cNvSpPr/>
          <p:nvPr/>
        </p:nvSpPr>
        <p:spPr>
          <a:xfrm>
            <a:off x="4440935" y="1400175"/>
            <a:ext cx="2923915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 cap="all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HEALTH CARE</a:t>
            </a:r>
          </a:p>
        </p:txBody>
      </p:sp>
      <p:sp>
        <p:nvSpPr>
          <p:cNvPr id="7" name="Body text copy copy 1"/>
          <p:cNvSpPr/>
          <p:nvPr/>
        </p:nvSpPr>
        <p:spPr>
          <a:xfrm>
            <a:off x="4434901" y="1800225"/>
            <a:ext cx="2923915" cy="5905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36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$X,XXX</a:t>
            </a:r>
          </a:p>
        </p:txBody>
      </p:sp>
      <p:pic>
        <p:nvPicPr>
          <p:cNvPr id="8" name="Shap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85368" y="1502019"/>
            <a:ext cx="3368378" cy="2619375"/>
          </a:xfrm>
          <a:prstGeom prst="rect">
            <a:avLst/>
          </a:prstGeom>
        </p:spPr>
      </p:pic>
      <p:pic>
        <p:nvPicPr>
          <p:cNvPr id="9" name="Shape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480409" y="2608292"/>
            <a:ext cx="2578295" cy="2619375"/>
          </a:xfrm>
          <a:prstGeom prst="rect">
            <a:avLst/>
          </a:prstGeom>
        </p:spPr>
      </p:pic>
      <p:sp>
        <p:nvSpPr>
          <p:cNvPr id="10" name="Body text copy"/>
          <p:cNvSpPr/>
          <p:nvPr/>
        </p:nvSpPr>
        <p:spPr>
          <a:xfrm>
            <a:off x="7673693" y="1397127"/>
            <a:ext cx="2171205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 cap="all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DEPENDENT</a:t>
            </a:r>
          </a:p>
        </p:txBody>
      </p:sp>
      <p:sp>
        <p:nvSpPr>
          <p:cNvPr id="11" name="Body text copy copy 1"/>
          <p:cNvSpPr/>
          <p:nvPr/>
        </p:nvSpPr>
        <p:spPr>
          <a:xfrm>
            <a:off x="7667659" y="1797177"/>
            <a:ext cx="2178621" cy="5905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36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$X,XXX*</a:t>
            </a:r>
          </a:p>
        </p:txBody>
      </p:sp>
      <p:sp>
        <p:nvSpPr>
          <p:cNvPr id="12" name="Body text copy"/>
          <p:cNvSpPr/>
          <p:nvPr/>
        </p:nvSpPr>
        <p:spPr>
          <a:xfrm>
            <a:off x="4608380" y="3483102"/>
            <a:ext cx="2633244" cy="1123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75000"/>
              </a:lnSpc>
            </a:pPr>
            <a:r>
              <a:rPr sz="2100" b="1">
                <a:solidFill>
                  <a:srgbClr val="FFFFFF"/>
                </a:solidFill>
                <a:latin typeface="Muli"/>
                <a:ea typeface="+mn-ea"/>
                <a:cs typeface="Muli"/>
              </a:rPr>
              <a:t>Standard Health FSA</a:t>
            </a:r>
          </a:p>
          <a:p>
            <a:pPr algn="ctr" hangingPunct="0">
              <a:lnSpc>
                <a:spcPct val="175000"/>
              </a:lnSpc>
            </a:pPr>
            <a:r>
              <a:rPr sz="2100" b="1">
                <a:solidFill>
                  <a:srgbClr val="FFFFFF"/>
                </a:solidFill>
                <a:latin typeface="Muli"/>
                <a:ea typeface="+mn-ea"/>
                <a:cs typeface="Muli"/>
              </a:rPr>
              <a:t>Limited Health FSA</a:t>
            </a:r>
          </a:p>
        </p:txBody>
      </p:sp>
      <p:pic>
        <p:nvPicPr>
          <p:cNvPr id="13" name="Shap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788707" y="1504928"/>
            <a:ext cx="3368378" cy="2619375"/>
          </a:xfrm>
          <a:prstGeom prst="rect">
            <a:avLst/>
          </a:prstGeom>
        </p:spPr>
      </p:pic>
      <p:pic>
        <p:nvPicPr>
          <p:cNvPr id="14" name="Shape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175678" y="2619271"/>
            <a:ext cx="2594435" cy="2619375"/>
          </a:xfrm>
          <a:prstGeom prst="rect">
            <a:avLst/>
          </a:prstGeom>
        </p:spPr>
      </p:pic>
      <p:sp>
        <p:nvSpPr>
          <p:cNvPr id="15" name="Body text copy"/>
          <p:cNvSpPr/>
          <p:nvPr/>
        </p:nvSpPr>
        <p:spPr>
          <a:xfrm>
            <a:off x="10172282" y="1397127"/>
            <a:ext cx="2509589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2250" cap="all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dEPENDENT</a:t>
            </a:r>
          </a:p>
        </p:txBody>
      </p:sp>
      <p:sp>
        <p:nvSpPr>
          <p:cNvPr id="16" name="Body text copy copy 1"/>
          <p:cNvSpPr/>
          <p:nvPr/>
        </p:nvSpPr>
        <p:spPr>
          <a:xfrm>
            <a:off x="10166248" y="1797177"/>
            <a:ext cx="2534673" cy="5905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sz="3600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$X,XXX*</a:t>
            </a:r>
          </a:p>
        </p:txBody>
      </p:sp>
      <p:sp>
        <p:nvSpPr>
          <p:cNvPr id="17" name="Body text copy copy 2"/>
          <p:cNvSpPr/>
          <p:nvPr/>
        </p:nvSpPr>
        <p:spPr>
          <a:xfrm>
            <a:off x="7364849" y="3483102"/>
            <a:ext cx="2810829" cy="1123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75000"/>
              </a:lnSpc>
            </a:pPr>
            <a:r>
              <a:rPr sz="21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Married Filing Separate</a:t>
            </a:r>
          </a:p>
        </p:txBody>
      </p:sp>
      <p:sp>
        <p:nvSpPr>
          <p:cNvPr id="18" name="Body text copy copy 3"/>
          <p:cNvSpPr/>
          <p:nvPr/>
        </p:nvSpPr>
        <p:spPr>
          <a:xfrm>
            <a:off x="10058704" y="3483102"/>
            <a:ext cx="2810829" cy="1123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75000"/>
              </a:lnSpc>
            </a:pPr>
            <a:r>
              <a:rPr sz="21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Single</a:t>
            </a:r>
          </a:p>
          <a:p>
            <a:pPr algn="ctr" hangingPunct="0">
              <a:lnSpc>
                <a:spcPct val="175000"/>
              </a:lnSpc>
            </a:pPr>
            <a:r>
              <a:rPr sz="21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Married Filing Joint</a:t>
            </a:r>
          </a:p>
        </p:txBody>
      </p:sp>
      <p:sp>
        <p:nvSpPr>
          <p:cNvPr id="19" name="Body text copy copy 4"/>
          <p:cNvSpPr/>
          <p:nvPr/>
        </p:nvSpPr>
        <p:spPr>
          <a:xfrm>
            <a:off x="325549" y="2781300"/>
            <a:ext cx="3705225" cy="1123950"/>
          </a:xfrm>
          <a:prstGeom prst="rect">
            <a:avLst/>
          </a:prstGeom>
        </p:spPr>
        <p:txBody>
          <a:bodyPr spcFirstLastPara="0" lIns="0" tIns="47625" rIns="0" bIns="0" anchor="t"/>
          <a:lstStyle/>
          <a:p>
            <a:pPr algn="l" hangingPunct="0">
              <a:lnSpc>
                <a:spcPct val="125000"/>
              </a:lnSpc>
            </a:pPr>
            <a:r>
              <a:rPr sz="180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YOU choose how much of YOUR pay to place in the Fsa</a:t>
            </a:r>
          </a:p>
          <a:p>
            <a:pPr algn="l" hangingPunct="0">
              <a:lnSpc>
                <a:spcPct val="125000"/>
              </a:lnSpc>
            </a:pPr>
            <a:r>
              <a:rPr sz="1800" cap="all">
                <a:solidFill>
                  <a:srgbClr val="264366"/>
                </a:solidFill>
                <a:latin typeface="Muli"/>
                <a:ea typeface="+mn-ea"/>
                <a:cs typeface="Muli"/>
              </a:rPr>
              <a:t>(up to the IRS Maximum)</a:t>
            </a:r>
          </a:p>
        </p:txBody>
      </p:sp>
      <p:sp>
        <p:nvSpPr>
          <p:cNvPr id="20" name="Body text copy copy 5"/>
          <p:cNvSpPr/>
          <p:nvPr/>
        </p:nvSpPr>
        <p:spPr>
          <a:xfrm>
            <a:off x="325549" y="4667250"/>
            <a:ext cx="4006242" cy="7429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8333"/>
              </a:lnSpc>
            </a:pPr>
            <a:r>
              <a:rPr sz="2250" cap="all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Plan dates:</a:t>
            </a:r>
          </a:p>
          <a:p>
            <a:pPr algn="l" hangingPunct="0">
              <a:lnSpc>
                <a:spcPct val="108333"/>
              </a:lnSpc>
            </a:pPr>
            <a:r>
              <a:rPr sz="2250" cap="all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XX/XX/202X - XX/XX/202X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6225" y="6543675"/>
            <a:ext cx="8553450" cy="4191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500">
                <a:solidFill>
                  <a:srgbClr val="FFFFFF"/>
                </a:solidFill>
                <a:latin typeface="Muli"/>
                <a:ea typeface="+mn-ea"/>
                <a:cs typeface="Muli"/>
              </a:rPr>
              <a:t>*Limit may be lower depending on individual circumstances.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63" t="15795" r="363" b="545"/>
          <a:stretch>
            <a:fillRect/>
          </a:stretch>
        </a:blipFill>
        <a:effectLst/>
      </p:bgPr>
    </p:bg>
    <p:spTree>
      <p:nvGrpSpPr>
        <p:cNvPr id="1" name="Welcom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45" y="2124075"/>
            <a:ext cx="8818555" cy="319087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3459530" y="3143250"/>
            <a:ext cx="6284184" cy="10287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Allows extra time to submit claims for eligible expenses incurred during the plan year. The runout period applies to the </a:t>
            </a: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health care / dependent care FSA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3116749" y="4514850"/>
            <a:ext cx="6969748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Runout Period Dates: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 Claims must be submitted by XX/XX/202X</a:t>
            </a:r>
          </a:p>
        </p:txBody>
      </p:sp>
      <p:sp>
        <p:nvSpPr>
          <p:cNvPr id="5" name="Title copy"/>
          <p:cNvSpPr/>
          <p:nvPr/>
        </p:nvSpPr>
        <p:spPr>
          <a:xfrm>
            <a:off x="1114425" y="69532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RUNOUT PERIOD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1114425" y="1171306"/>
            <a:ext cx="10982325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800" cap="all">
                <a:solidFill>
                  <a:srgbClr val="FFFFFF"/>
                </a:solidFill>
                <a:latin typeface="Muli"/>
                <a:ea typeface="+mn-ea"/>
                <a:cs typeface="Muli"/>
              </a:rPr>
              <a:t>planning WHEN FUNDS MUST BE USED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E73957-9D05-C5A7-40A4-099FB4780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63" t="15795" r="363" b="545"/>
          <a:stretch>
            <a:fillRect/>
          </a:stretch>
        </a:blipFill>
        <a:effectLst/>
      </p:bgPr>
    </p:bg>
    <p:spTree>
      <p:nvGrpSpPr>
        <p:cNvPr id="1" name="Welcome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45" y="2124075"/>
            <a:ext cx="8818555" cy="319087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3459530" y="3143250"/>
            <a:ext cx="6284184" cy="10287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Gives an additional period of time to incur claims after the end of the plan year. The grace period applies to the </a:t>
            </a: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health care / dependent care FSA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.</a:t>
            </a:r>
          </a:p>
        </p:txBody>
      </p:sp>
      <p:sp>
        <p:nvSpPr>
          <p:cNvPr id="4" name="Body text copy"/>
          <p:cNvSpPr/>
          <p:nvPr/>
        </p:nvSpPr>
        <p:spPr>
          <a:xfrm>
            <a:off x="3116749" y="4514850"/>
            <a:ext cx="6969748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Grace Period Dates: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 Claims must be incurred by XX/XX/202X.</a:t>
            </a:r>
          </a:p>
        </p:txBody>
      </p:sp>
      <p:sp>
        <p:nvSpPr>
          <p:cNvPr id="5" name="Title copy"/>
          <p:cNvSpPr/>
          <p:nvPr/>
        </p:nvSpPr>
        <p:spPr>
          <a:xfrm>
            <a:off x="1114425" y="69532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GRACE PERIOD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1114425" y="1171306"/>
            <a:ext cx="10982325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800" cap="all">
                <a:solidFill>
                  <a:srgbClr val="FFFFFF"/>
                </a:solidFill>
                <a:latin typeface="Muli"/>
                <a:ea typeface="+mn-ea"/>
                <a:cs typeface="Muli"/>
              </a:rPr>
              <a:t>planning WHEN FUNDS MUST BE USED</a:t>
            </a:r>
          </a:p>
        </p:txBody>
      </p:sp>
      <p:pic>
        <p:nvPicPr>
          <p:cNvPr id="7" name="education20-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350" y="2371725"/>
            <a:ext cx="552450" cy="548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63" t="15795" r="363" b="545"/>
          <a:stretch>
            <a:fillRect/>
          </a:stretch>
        </a:blipFill>
        <a:effectLst/>
      </p:bgPr>
    </p:bg>
    <p:spTree>
      <p:nvGrpSpPr>
        <p:cNvPr id="1" name="Welcome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345" y="2124075"/>
            <a:ext cx="8818555" cy="319087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3459530" y="3143250"/>
            <a:ext cx="6284184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Allows up to </a:t>
            </a: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$X,XXX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 to roll from one plan year to the next from the</a:t>
            </a:r>
            <a:r>
              <a:rPr sz="1800" b="1">
                <a:solidFill>
                  <a:srgbClr val="264366"/>
                </a:solidFill>
                <a:latin typeface="Muli"/>
                <a:ea typeface="+mn-ea"/>
                <a:cs typeface="Muli"/>
              </a:rPr>
              <a:t> health care FSA</a:t>
            </a:r>
            <a:r>
              <a:rPr sz="1800">
                <a:solidFill>
                  <a:srgbClr val="264366"/>
                </a:solidFill>
                <a:latin typeface="Muli"/>
                <a:ea typeface="+mn-ea"/>
                <a:cs typeface="Muli"/>
              </a:rPr>
              <a:t>. </a:t>
            </a:r>
          </a:p>
        </p:txBody>
      </p:sp>
      <p:sp>
        <p:nvSpPr>
          <p:cNvPr id="4" name="Title copy"/>
          <p:cNvSpPr/>
          <p:nvPr/>
        </p:nvSpPr>
        <p:spPr>
          <a:xfrm>
            <a:off x="1114425" y="695325"/>
            <a:ext cx="10982325" cy="552450"/>
          </a:xfrm>
          <a:prstGeom prst="rect">
            <a:avLst/>
          </a:prstGeom>
        </p:spPr>
        <p:txBody>
          <a:bodyPr spcFirstLastPara="0" lIns="95250" tIns="47625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000" b="1">
                <a:solidFill>
                  <a:srgbClr val="53C93B"/>
                </a:solidFill>
                <a:latin typeface="Montserrat"/>
                <a:ea typeface="+mn-ea"/>
                <a:cs typeface="Montserrat"/>
              </a:rPr>
              <a:t>ROLLOVER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114425" y="1171306"/>
            <a:ext cx="10982325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25000"/>
              </a:lnSpc>
            </a:pPr>
            <a:r>
              <a:rPr sz="1800" cap="all">
                <a:solidFill>
                  <a:srgbClr val="FFFFFF"/>
                </a:solidFill>
                <a:latin typeface="Muli"/>
                <a:ea typeface="+mn-ea"/>
                <a:cs typeface="Muli"/>
              </a:rPr>
              <a:t>planning WHEN FUNDS MUST BE USED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C9ABD-5670-6E67-8CDA-0915BCB5A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366"/>
        </a:solidFill>
        <a:effectLst/>
      </p:bgPr>
    </p:bg>
    <p:spTree>
      <p:nvGrpSpPr>
        <p:cNvPr id="1" name="Health Care FSA Expense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 text copy"/>
          <p:cNvSpPr/>
          <p:nvPr/>
        </p:nvSpPr>
        <p:spPr>
          <a:xfrm>
            <a:off x="1009650" y="782051"/>
            <a:ext cx="10982325" cy="5715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3000" b="1">
                <a:solidFill>
                  <a:srgbClr val="FFFFFF"/>
                </a:solidFill>
                <a:latin typeface="Montserrat"/>
                <a:ea typeface="+mn-ea"/>
                <a:cs typeface="Montserrat"/>
              </a:rPr>
              <a:t>HEALTH CARE FSA EXPENSES</a:t>
            </a:r>
          </a:p>
        </p:txBody>
      </p:sp>
      <p:sp>
        <p:nvSpPr>
          <p:cNvPr id="5" name="Body text copy"/>
          <p:cNvSpPr/>
          <p:nvPr/>
        </p:nvSpPr>
        <p:spPr>
          <a:xfrm>
            <a:off x="1015983" y="1514475"/>
            <a:ext cx="10982325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VISIT </a:t>
            </a:r>
            <a:r>
              <a:rPr sz="1800" b="1">
                <a:solidFill>
                  <a:srgbClr val="53C93B"/>
                </a:solidFill>
                <a:latin typeface="Muli"/>
                <a:ea typeface="+mn-ea"/>
                <a:cs typeface="Muli"/>
              </a:rPr>
              <a:t>WWW.EBCFLEX.COM/ELIGIBLEEXPENSES</a:t>
            </a:r>
            <a:r>
              <a:rPr sz="1800" b="1">
                <a:solidFill>
                  <a:srgbClr val="8BC543"/>
                </a:solidFill>
                <a:latin typeface="Muli"/>
                <a:ea typeface="+mn-ea"/>
                <a:cs typeface="Muli"/>
              </a:rPr>
              <a:t> </a:t>
            </a: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FOR A MORE COMPREHENSIVE LIST</a:t>
            </a:r>
          </a:p>
        </p:txBody>
      </p:sp>
      <p:sp>
        <p:nvSpPr>
          <p:cNvPr id="6" name="Body text copy"/>
          <p:cNvSpPr/>
          <p:nvPr/>
        </p:nvSpPr>
        <p:spPr>
          <a:xfrm>
            <a:off x="3405487" y="2509838"/>
            <a:ext cx="2658975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Dental expenses</a:t>
            </a:r>
          </a:p>
        </p:txBody>
      </p:sp>
      <p:sp>
        <p:nvSpPr>
          <p:cNvPr id="10" name="Body text copy copy 1"/>
          <p:cNvSpPr/>
          <p:nvPr/>
        </p:nvSpPr>
        <p:spPr>
          <a:xfrm>
            <a:off x="3405487" y="3767138"/>
            <a:ext cx="2658975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Vision expenses</a:t>
            </a:r>
          </a:p>
        </p:txBody>
      </p:sp>
      <p:sp>
        <p:nvSpPr>
          <p:cNvPr id="11" name="Body text copy copy 2"/>
          <p:cNvSpPr/>
          <p:nvPr/>
        </p:nvSpPr>
        <p:spPr>
          <a:xfrm>
            <a:off x="3405487" y="4891088"/>
            <a:ext cx="2658975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Copays, coinsurance, deductible expenses</a:t>
            </a:r>
          </a:p>
        </p:txBody>
      </p:sp>
      <p:sp>
        <p:nvSpPr>
          <p:cNvPr id="15" name="Body text copy copy 2"/>
          <p:cNvSpPr/>
          <p:nvPr/>
        </p:nvSpPr>
        <p:spPr>
          <a:xfrm>
            <a:off x="9444337" y="2509838"/>
            <a:ext cx="2658975" cy="3429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Lab exams/tests</a:t>
            </a:r>
          </a:p>
        </p:txBody>
      </p:sp>
      <p:pic>
        <p:nvPicPr>
          <p:cNvPr id="16" name="customLine copy 2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746679" y="2587485"/>
            <a:ext cx="1407616" cy="190500"/>
          </a:xfrm>
          <a:prstGeom prst="rect">
            <a:avLst/>
          </a:prstGeom>
        </p:spPr>
      </p:pic>
      <p:sp>
        <p:nvSpPr>
          <p:cNvPr id="18" name="Body text copy copy 1"/>
          <p:cNvSpPr/>
          <p:nvPr/>
        </p:nvSpPr>
        <p:spPr>
          <a:xfrm>
            <a:off x="9373040" y="3676268"/>
            <a:ext cx="2658975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Medical treatments / procedures</a:t>
            </a:r>
          </a:p>
        </p:txBody>
      </p:sp>
      <p:pic>
        <p:nvPicPr>
          <p:cNvPr id="19" name="customLine copy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678897" y="3838193"/>
            <a:ext cx="1407616" cy="190500"/>
          </a:xfrm>
          <a:prstGeom prst="rect">
            <a:avLst/>
          </a:prstGeom>
        </p:spPr>
      </p:pic>
      <p:sp>
        <p:nvSpPr>
          <p:cNvPr id="20" name="Body text copy copy 1"/>
          <p:cNvSpPr/>
          <p:nvPr/>
        </p:nvSpPr>
        <p:spPr>
          <a:xfrm>
            <a:off x="9423980" y="4862513"/>
            <a:ext cx="2849282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Over-the-counter (OTC) medications and products</a:t>
            </a:r>
          </a:p>
        </p:txBody>
      </p:sp>
      <p:pic>
        <p:nvPicPr>
          <p:cNvPr id="21" name="customLine copy 1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729837" y="5024438"/>
            <a:ext cx="1407616" cy="190500"/>
          </a:xfrm>
          <a:prstGeom prst="rect">
            <a:avLst/>
          </a:prstGeom>
        </p:spPr>
      </p:pic>
      <p:sp>
        <p:nvSpPr>
          <p:cNvPr id="23" name="Body text copy copy 1"/>
          <p:cNvSpPr/>
          <p:nvPr/>
        </p:nvSpPr>
        <p:spPr>
          <a:xfrm>
            <a:off x="6342343" y="6086475"/>
            <a:ext cx="2849282" cy="6858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sz="1800">
                <a:solidFill>
                  <a:srgbClr val="FFFFFF"/>
                </a:solidFill>
                <a:latin typeface="Muli"/>
                <a:ea typeface="+mn-ea"/>
                <a:cs typeface="Muli"/>
              </a:rPr>
              <a:t>Medical supplies and services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77400" y="6800850"/>
            <a:ext cx="2816225" cy="400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999999"/>
                </a:solidFill>
                <a:latin typeface="Arial"/>
                <a:ea typeface="+mn-ea"/>
                <a:cs typeface="Arial"/>
              </a:rPr>
              <a:t>© Employee Benefits Corporation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CD331F0-B00C-D0A9-61FA-1DF7145D6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1385</Words>
  <Application>Microsoft Office PowerPoint</Application>
  <PresentationFormat>Custom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Montserrat</vt:lpstr>
      <vt:lpstr>Arial</vt:lpstr>
      <vt:lpstr>Muli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2025-12-03T20:50:30Z</dcterms:created>
  <dcterms:modified xsi:type="dcterms:W3CDTF">2026-02-11T19:48:31Z</dcterms:modified>
</cp:coreProperties>
</file>