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Muli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5-12-04T15:37:33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  <a:tblStyle styleId="{F15E50B0-3A1C-4D2A-8F5B-6B7F9D3C8E1A}" styleName="Visme - Red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12/04/2025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://www.ebcflex.com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://www.ebcflex.com/eligibleexpenses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https://facebook.com/EmployeeBenefitsCorporation" TargetMode="Externa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Instruction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581275"/>
            <a:ext cx="4533900" cy="5867400"/>
          </a:xfrm>
          <a:prstGeom prst="rect">
            <a:avLst/>
          </a:prstGeom>
        </p:spPr>
      </p:pic>
      <p:pic>
        <p:nvPicPr>
          <p:cNvPr id="3" name="1 (4).jp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38299" y="2586835"/>
            <a:ext cx="4495800" cy="582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38" y="6362700"/>
            <a:ext cx="333375" cy="333375"/>
          </a:xfrm>
          <a:prstGeom prst="rect">
            <a:avLst/>
          </a:prstGeom>
        </p:spPr>
      </p:pic>
      <p:sp>
        <p:nvSpPr>
          <p:cNvPr id="5" name="Body text copy copy 2"/>
          <p:cNvSpPr/>
          <p:nvPr/>
        </p:nvSpPr>
        <p:spPr>
          <a:xfrm>
            <a:off x="5676588" y="6400800"/>
            <a:ext cx="248275" cy="247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1500" b="1">
                <a:solidFill>
                  <a:srgbClr val="FFFFFF"/>
                </a:solidFill>
                <a:latin typeface="Muli"/>
                <a:ea typeface="+mn-ea"/>
                <a:cs typeface="Muli"/>
              </a:rPr>
              <a:t>A</a:t>
            </a:r>
          </a:p>
        </p:txBody>
      </p:sp>
      <p:pic>
        <p:nvPicPr>
          <p:cNvPr id="6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5800725"/>
            <a:ext cx="333375" cy="333375"/>
          </a:xfrm>
          <a:prstGeom prst="rect">
            <a:avLst/>
          </a:prstGeom>
        </p:spPr>
      </p:pic>
      <p:sp>
        <p:nvSpPr>
          <p:cNvPr id="7" name="Body text copy copy 2"/>
          <p:cNvSpPr/>
          <p:nvPr/>
        </p:nvSpPr>
        <p:spPr>
          <a:xfrm>
            <a:off x="2500000" y="5857875"/>
            <a:ext cx="248275" cy="247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1500" b="1">
                <a:solidFill>
                  <a:srgbClr val="FFFFFF"/>
                </a:solidFill>
                <a:latin typeface="Muli"/>
                <a:ea typeface="+mn-ea"/>
                <a:cs typeface="Muli"/>
              </a:rPr>
              <a:t>B</a:t>
            </a:r>
          </a:p>
        </p:txBody>
      </p:sp>
      <p:pic>
        <p:nvPicPr>
          <p:cNvPr id="8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124450"/>
            <a:ext cx="333375" cy="333375"/>
          </a:xfrm>
          <a:prstGeom prst="rect">
            <a:avLst/>
          </a:prstGeom>
        </p:spPr>
      </p:pic>
      <p:sp>
        <p:nvSpPr>
          <p:cNvPr id="9" name="Body text copy copy 2"/>
          <p:cNvSpPr/>
          <p:nvPr/>
        </p:nvSpPr>
        <p:spPr>
          <a:xfrm>
            <a:off x="3385825" y="5181600"/>
            <a:ext cx="248275" cy="247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1500" b="1">
                <a:solidFill>
                  <a:srgbClr val="FFFFFF"/>
                </a:solidFill>
                <a:latin typeface="Muli"/>
                <a:ea typeface="+mn-ea"/>
                <a:cs typeface="Muli"/>
              </a:rPr>
              <a:t>C</a:t>
            </a:r>
          </a:p>
        </p:txBody>
      </p:sp>
      <p:pic>
        <p:nvPicPr>
          <p:cNvPr id="10" name="Shape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762000"/>
            <a:ext cx="6324600" cy="1419225"/>
          </a:xfrm>
          <a:prstGeom prst="rect">
            <a:avLst/>
          </a:prstGeom>
        </p:spPr>
      </p:pic>
      <p:sp>
        <p:nvSpPr>
          <p:cNvPr id="11" name="Body text copy copy 1"/>
          <p:cNvSpPr/>
          <p:nvPr/>
        </p:nvSpPr>
        <p:spPr>
          <a:xfrm>
            <a:off x="995363" y="1333500"/>
            <a:ext cx="5838825" cy="5905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1200">
                <a:solidFill>
                  <a:srgbClr val="FF0000"/>
                </a:solidFill>
                <a:latin typeface="Muli"/>
                <a:ea typeface="+mn-ea"/>
                <a:cs typeface="Muli"/>
              </a:rPr>
              <a:t>Please ensure that you fill in your plan limits </a:t>
            </a:r>
            <a:r>
              <a:rPr sz="1200" b="1">
                <a:solidFill>
                  <a:srgbClr val="FF0000"/>
                </a:solidFill>
                <a:latin typeface="Muli"/>
                <a:ea typeface="+mn-ea"/>
                <a:cs typeface="Muli"/>
              </a:rPr>
              <a:t>[A]</a:t>
            </a:r>
            <a:r>
              <a:rPr sz="1200">
                <a:solidFill>
                  <a:srgbClr val="FF0000"/>
                </a:solidFill>
                <a:latin typeface="Muli"/>
                <a:ea typeface="+mn-ea"/>
                <a:cs typeface="Muli"/>
              </a:rPr>
              <a:t>, remove any FSAs that you aren’t offering </a:t>
            </a:r>
            <a:r>
              <a:rPr sz="1200" b="1">
                <a:solidFill>
                  <a:srgbClr val="FF0000"/>
                </a:solidFill>
                <a:latin typeface="Muli"/>
                <a:ea typeface="+mn-ea"/>
                <a:cs typeface="Muli"/>
              </a:rPr>
              <a:t>[B]</a:t>
            </a:r>
            <a:r>
              <a:rPr sz="1200">
                <a:solidFill>
                  <a:srgbClr val="FF0000"/>
                </a:solidFill>
                <a:latin typeface="Muli"/>
                <a:ea typeface="+mn-ea"/>
                <a:cs typeface="Muli"/>
              </a:rPr>
              <a:t>, input details about upcoming benefit meetings </a:t>
            </a:r>
            <a:r>
              <a:rPr sz="1200" b="1">
                <a:solidFill>
                  <a:srgbClr val="FF0000"/>
                </a:solidFill>
                <a:latin typeface="Muli"/>
                <a:ea typeface="+mn-ea"/>
                <a:cs typeface="Muli"/>
              </a:rPr>
              <a:t>[C]</a:t>
            </a:r>
            <a:r>
              <a:rPr sz="1200">
                <a:solidFill>
                  <a:srgbClr val="FF0000"/>
                </a:solidFill>
                <a:latin typeface="Muli"/>
                <a:ea typeface="+mn-ea"/>
                <a:cs typeface="Muli"/>
              </a:rPr>
              <a:t>, and delete these instructions before sharing the flyer with your employees.</a:t>
            </a:r>
          </a:p>
        </p:txBody>
      </p:sp>
      <p:sp>
        <p:nvSpPr>
          <p:cNvPr id="12" name="Body text copy copy 3"/>
          <p:cNvSpPr/>
          <p:nvPr/>
        </p:nvSpPr>
        <p:spPr>
          <a:xfrm>
            <a:off x="2838294" y="990600"/>
            <a:ext cx="2095811" cy="219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1350" b="1">
                <a:solidFill>
                  <a:srgbClr val="FF0000"/>
                </a:solidFill>
                <a:latin typeface="Muli"/>
                <a:ea typeface="+mn-ea"/>
                <a:cs typeface="Muli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4 copy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440000" flipH="1">
            <a:off x="168172" y="-3257550"/>
            <a:ext cx="7834127" cy="9016787"/>
          </a:xfrm>
          <a:prstGeom prst="rect">
            <a:avLst/>
          </a:prstGeom>
        </p:spPr>
      </p:pic>
      <p:pic>
        <p:nvPicPr>
          <p:cNvPr id="3" name="Shap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40000">
            <a:off x="168172" y="-3143250"/>
            <a:ext cx="7834127" cy="9016787"/>
          </a:xfrm>
          <a:prstGeom prst="rect">
            <a:avLst/>
          </a:prstGeom>
        </p:spPr>
      </p:pic>
      <p:sp>
        <p:nvSpPr>
          <p:cNvPr id="4" name="Body text copy copy 1"/>
          <p:cNvSpPr/>
          <p:nvPr/>
        </p:nvSpPr>
        <p:spPr>
          <a:xfrm>
            <a:off x="1466537" y="1562100"/>
            <a:ext cx="5848663" cy="990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1200">
                <a:solidFill>
                  <a:srgbClr val="FFFFFF"/>
                </a:solidFill>
                <a:latin typeface="Muli"/>
                <a:ea typeface="+mn-ea"/>
                <a:cs typeface="Muli"/>
              </a:rPr>
              <a:t>Using a flexible spending account (FSA) saves you money by allowing you to pay for eligible expenses on a tax-free basis. When you contribute to an FSA, you save approximately 30%* on eligible expenses, making a $100 eligible purchase cost you about $70. You get these savings because the contributions you make to an FSA are exempt from Federal, State, and FICA payroll taxes.</a:t>
            </a:r>
          </a:p>
        </p:txBody>
      </p:sp>
      <p:pic>
        <p:nvPicPr>
          <p:cNvPr id="5" name="Shape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-28575"/>
            <a:ext cx="142875" cy="10115550"/>
          </a:xfrm>
          <a:prstGeom prst="rect">
            <a:avLst/>
          </a:prstGeom>
        </p:spPr>
      </p:pic>
      <p:pic>
        <p:nvPicPr>
          <p:cNvPr id="6" name="Shape-1 copy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-28575"/>
            <a:ext cx="142875" cy="10115550"/>
          </a:xfrm>
          <a:prstGeom prst="rect">
            <a:avLst/>
          </a:prstGeom>
        </p:spPr>
      </p:pic>
      <p:pic>
        <p:nvPicPr>
          <p:cNvPr id="7" name="Shape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-28575"/>
            <a:ext cx="7829550" cy="142875"/>
          </a:xfrm>
          <a:prstGeom prst="rect">
            <a:avLst/>
          </a:prstGeom>
        </p:spPr>
      </p:pic>
      <p:pic>
        <p:nvPicPr>
          <p:cNvPr id="8" name="Shape-1 copy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9944100"/>
            <a:ext cx="7829550" cy="142875"/>
          </a:xfrm>
          <a:prstGeom prst="rect">
            <a:avLst/>
          </a:prstGeom>
        </p:spPr>
      </p:pic>
      <p:pic>
        <p:nvPicPr>
          <p:cNvPr id="9" name="EBC_RGB_colorType_Rev_Whit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66949"/>
            <a:ext cx="895350" cy="838942"/>
          </a:xfrm>
          <a:prstGeom prst="rect">
            <a:avLst/>
          </a:prstGeom>
        </p:spPr>
      </p:pic>
      <p:pic>
        <p:nvPicPr>
          <p:cNvPr id="10" name="Shape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" y="9448799"/>
            <a:ext cx="7543800" cy="495300"/>
          </a:xfrm>
          <a:prstGeom prst="rect">
            <a:avLst/>
          </a:prstGeom>
        </p:spPr>
      </p:pic>
      <p:sp>
        <p:nvSpPr>
          <p:cNvPr id="11" name="Body text copy copy 4"/>
          <p:cNvSpPr/>
          <p:nvPr/>
        </p:nvSpPr>
        <p:spPr>
          <a:xfrm>
            <a:off x="5000625" y="9625011"/>
            <a:ext cx="2305050" cy="1428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25000"/>
              </a:lnSpc>
            </a:pPr>
            <a:r>
              <a:rPr sz="75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 Employee Benefits Corporation   ID P2-8109   1125</a:t>
            </a:r>
          </a:p>
        </p:txBody>
      </p:sp>
      <p:pic>
        <p:nvPicPr>
          <p:cNvPr id="12" name="Button-3-Facebook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6325" y="9591675"/>
            <a:ext cx="190500" cy="190500"/>
          </a:xfrm>
          <a:prstGeom prst="rect">
            <a:avLst/>
          </a:prstGeom>
        </p:spPr>
      </p:pic>
      <p:sp>
        <p:nvSpPr>
          <p:cNvPr id="13" name="Body text copy copy 5"/>
          <p:cNvSpPr/>
          <p:nvPr/>
        </p:nvSpPr>
        <p:spPr>
          <a:xfrm>
            <a:off x="456575" y="9615487"/>
            <a:ext cx="4381812" cy="1619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825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Contact Us</a:t>
            </a:r>
            <a:r>
              <a:rPr sz="825">
                <a:solidFill>
                  <a:srgbClr val="FFFFFF"/>
                </a:solidFill>
                <a:latin typeface="Muli"/>
                <a:ea typeface="+mn-ea"/>
                <a:cs typeface="Muli"/>
              </a:rPr>
              <a:t>      www.ebcflex.com      (800) 346-2126      participantservices@ebcflex.com   |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3075" y="567333"/>
            <a:ext cx="5572125" cy="304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75000"/>
              </a:lnSpc>
              <a:spcBef>
                <a:spcPct val="10000"/>
              </a:spcBef>
            </a:pPr>
            <a:r>
              <a:rPr sz="2625" b="1" dirty="0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Flexible Spending Account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7315" y="1015008"/>
            <a:ext cx="5567886" cy="190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75000"/>
              </a:lnSpc>
              <a:spcBef>
                <a:spcPct val="10000"/>
              </a:spcBef>
            </a:pPr>
            <a:r>
              <a:rPr sz="1650" b="1">
                <a:solidFill>
                  <a:srgbClr val="FFFFFF"/>
                </a:solidFill>
                <a:latin typeface="Muli"/>
                <a:ea typeface="+mn-ea"/>
                <a:cs typeface="Muli"/>
              </a:rPr>
              <a:t>Save Money With an FSA</a:t>
            </a:r>
          </a:p>
        </p:txBody>
      </p:sp>
      <p:sp>
        <p:nvSpPr>
          <p:cNvPr id="16" name="Body text copy copy 9"/>
          <p:cNvSpPr/>
          <p:nvPr/>
        </p:nvSpPr>
        <p:spPr>
          <a:xfrm>
            <a:off x="1466537" y="2667000"/>
            <a:ext cx="5562913" cy="333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675">
                <a:solidFill>
                  <a:srgbClr val="FFFFFF"/>
                </a:solidFill>
                <a:latin typeface="Muli"/>
                <a:ea typeface="+mn-ea"/>
                <a:cs typeface="Muli"/>
              </a:rPr>
              <a:t>*This tax example is a broad approximation of tax liability. Further, your contributions may be subject to state income tax in some states. Your specific savings depend on your tax bracket. You should consult a tax advisor for help with your own situation. Current IRS tax laws control all pre-tax payment and contribution matters and are subject to change. </a:t>
            </a:r>
          </a:p>
        </p:txBody>
      </p:sp>
      <p:sp>
        <p:nvSpPr>
          <p:cNvPr id="17" name="Body text copy copy 5"/>
          <p:cNvSpPr/>
          <p:nvPr/>
        </p:nvSpPr>
        <p:spPr>
          <a:xfrm>
            <a:off x="913775" y="3924300"/>
            <a:ext cx="1124574" cy="2000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12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FSA Options</a:t>
            </a:r>
          </a:p>
        </p:txBody>
      </p:sp>
      <p:sp>
        <p:nvSpPr>
          <p:cNvPr id="18" name="Body text copy copy 6"/>
          <p:cNvSpPr/>
          <p:nvPr/>
        </p:nvSpPr>
        <p:spPr>
          <a:xfrm>
            <a:off x="456575" y="4324350"/>
            <a:ext cx="2524750" cy="41624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You may participate in any FSA available under your employer’s plan design, as long as you’re eligible to participate.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A5675"/>
                </a:solidFill>
                <a:latin typeface="Muli"/>
                <a:ea typeface="+mn-ea"/>
                <a:cs typeface="Muli"/>
              </a:rPr>
              <a:t>Health Care FSA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Allows you to pay for eligible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medical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,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vision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, and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dental 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expenses that are not covered by another health plan. As long as you (or a covered spouse) are not contributing to a health saving account (HSA), you can use a health care FSA to supplement out-of-pocket costs.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A5675"/>
                </a:solidFill>
                <a:latin typeface="Muli"/>
                <a:ea typeface="+mn-ea"/>
                <a:cs typeface="Muli"/>
              </a:rPr>
              <a:t>Limited Health FSA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Allows you to pay for eligible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vision 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and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dental 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expenses that are not covered by another health plan. This is a great option if you (or your spouse) contribute to a health savings account (HSA) because you can maximize savings by participating in both plans at the same time.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A5675"/>
                </a:solidFill>
                <a:latin typeface="Muli"/>
                <a:ea typeface="+mn-ea"/>
                <a:cs typeface="Muli"/>
              </a:rPr>
              <a:t>Dependent Care FSA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Allows you to set aside pre-tax funds to pay for daycare expenses for eligible children or other eligible dependents. You (and your spouse if you’re married) must be working, looking for work, or be a full-time student to use this account.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</p:txBody>
      </p:sp>
      <p:sp>
        <p:nvSpPr>
          <p:cNvPr id="19" name="Body text copy copy 7"/>
          <p:cNvSpPr/>
          <p:nvPr/>
        </p:nvSpPr>
        <p:spPr>
          <a:xfrm>
            <a:off x="3788432" y="3924300"/>
            <a:ext cx="2191374" cy="2000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12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Next Steps</a:t>
            </a:r>
          </a:p>
        </p:txBody>
      </p:sp>
      <p:sp>
        <p:nvSpPr>
          <p:cNvPr id="20" name="Body text copy copy 6"/>
          <p:cNvSpPr/>
          <p:nvPr/>
        </p:nvSpPr>
        <p:spPr>
          <a:xfrm>
            <a:off x="3331232" y="4324350"/>
            <a:ext cx="4031593" cy="5048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1. Attend the Upcoming Benefit Meeting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Learn more about the value of an FSA by attending the upcoming benefit meeting on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[date]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 at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[time]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. This will help you understand your options and determine which FSA to enroll in.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2. View Eligible Expenses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Consider which eligible expenses you can use your FSA funds on to help inform your contribution amount. These expenses will vary depending on which FSA you enroll in. For a full list of eligible health care FSA and dependent care FSA expenses, visit </a:t>
            </a:r>
            <a:r>
              <a:rPr sz="900" b="1">
                <a:solidFill>
                  <a:srgbClr val="006FE6"/>
                </a:solidFill>
                <a:latin typeface="Muli"/>
                <a:ea typeface="+mn-ea"/>
                <a:cs typeface="Muli"/>
                <a:hlinkClick r:id="rId11"/>
              </a:rPr>
              <a:t>www.ebcflex.com/eligibleexpenses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3. Choose Your Contribution Amount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After considering the eligible expenses, decide how much you would like to contribute to the FSA. You can elect to contribute up to the established limit: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marL="114300" indent="-114300" algn="l" hangingPunct="0">
              <a:lnSpc>
                <a:spcPct val="108333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Health Care and Limited Health FSA |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$X,XXX</a:t>
            </a:r>
          </a:p>
          <a:p>
            <a:pPr marL="114300" indent="-114300" algn="l" hangingPunct="0">
              <a:lnSpc>
                <a:spcPct val="108333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Dependent Care FSA – Married Filing Separately |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$X,XXX*</a:t>
            </a:r>
          </a:p>
          <a:p>
            <a:pPr marL="114300" indent="-114300" algn="l" hangingPunct="0">
              <a:lnSpc>
                <a:spcPct val="108333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Dependent Care FSA – Single or Married Filing Joint | </a:t>
            </a: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$X,XXX*</a:t>
            </a:r>
          </a:p>
          <a:p>
            <a:pPr algn="l" hangingPunct="0">
              <a:lnSpc>
                <a:spcPct val="108333"/>
              </a:lnSpc>
            </a:pPr>
            <a:endParaRPr sz="900" b="1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*Limit may be lower depending on individual circumstances.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4. Complete the Enrollment Process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After determining which FSA to enroll in and the election amount, you should now have a better understanding of your available options and be prepared to complete the enrollment process. 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 b="1">
                <a:solidFill>
                  <a:srgbClr val="333333"/>
                </a:solidFill>
                <a:latin typeface="Muli"/>
                <a:ea typeface="+mn-ea"/>
                <a:cs typeface="Muli"/>
              </a:rPr>
              <a:t>5. Spend Your Health Care FSA Funds</a:t>
            </a: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Use your Benefits Card* to pay for eligible expenses directly from your Health Care FSA. You can also pay for eligible expenses with another payment method and submit a claim for reimbursement through the mobile app, </a:t>
            </a:r>
            <a:r>
              <a:rPr sz="90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EBCentral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, or in your online account at </a:t>
            </a:r>
            <a:r>
              <a:rPr sz="900" b="1">
                <a:solidFill>
                  <a:srgbClr val="006FE6"/>
                </a:solidFill>
                <a:latin typeface="Muli"/>
                <a:ea typeface="+mn-ea"/>
                <a:cs typeface="Muli"/>
                <a:hlinkClick r:id="rId12"/>
              </a:rPr>
              <a:t>www.ebcflex.com</a:t>
            </a: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08333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*The Benefits Card cannot be used for Dependent Care FSA expenses.</a:t>
            </a:r>
          </a:p>
          <a:p>
            <a:pPr algn="l" hangingPunct="0">
              <a:lnSpc>
                <a:spcPct val="108333"/>
              </a:lnSpc>
            </a:pPr>
            <a:endParaRPr sz="900">
              <a:solidFill>
                <a:srgbClr val="333333"/>
              </a:solidFill>
              <a:latin typeface="Muli"/>
              <a:ea typeface="+mn-ea"/>
              <a:cs typeface="Muli"/>
            </a:endParaRPr>
          </a:p>
        </p:txBody>
      </p:sp>
      <p:pic>
        <p:nvPicPr>
          <p:cNvPr id="21" name="Shape-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575" y="1560724"/>
            <a:ext cx="800100" cy="800100"/>
          </a:xfrm>
          <a:prstGeom prst="rect">
            <a:avLst/>
          </a:prstGeom>
        </p:spPr>
      </p:pic>
      <p:pic>
        <p:nvPicPr>
          <p:cNvPr id="24" name="circle-arrow-righ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1232" y="3843218"/>
            <a:ext cx="371475" cy="362188"/>
          </a:xfrm>
          <a:prstGeom prst="rect">
            <a:avLst/>
          </a:prstGeom>
        </p:spPr>
      </p:pic>
      <p:pic>
        <p:nvPicPr>
          <p:cNvPr id="25" name="circle-check-soli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75" y="3843218"/>
            <a:ext cx="371475" cy="3621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528462-2F6D-446A-D5F9-040F33D24D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3" y="1622403"/>
            <a:ext cx="653635" cy="6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Custom</PresentationFormat>
  <Paragraphs>48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Muli</vt:lpstr>
      <vt:lpstr>Calibri</vt:lpstr>
      <vt:lpstr>Montserrat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2025-12-04T15:37:33Z</dcterms:created>
  <dcterms:modified xsi:type="dcterms:W3CDTF">2025-12-04T16:45:22Z</dcterms:modified>
</cp:coreProperties>
</file>