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11150" cy="7315200"/>
  <p:notesSz cx="6858000" cy="9144000"/>
  <p:embeddedFontLst>
    <p:embeddedFont>
      <p:font typeface="Montserrat" panose="020B0604020202020204" charset="0"/>
      <p:regular r:id="rId13"/>
      <p:bold r:id="rId14"/>
      <p:italic r:id="rId15"/>
      <p:boldItalic r:id="rId16"/>
    </p:embeddedFont>
    <p:embeddedFont>
      <p:font typeface="Muli" panose="020B0604020202020204" charset="0"/>
      <p:regular r:id="rId17"/>
    </p:embeddedFont>
    <p:embeddedFont>
      <p:font typeface="Roboto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58C49C-978A-4A51-AB67-CA8B55E0B363}" v="20" dt="2025-09-12T17:25:57"/>
  </p1510:revLst>
</p1510:revInfo>
</file>

<file path=ppt/tableStyles.xml><?xml version="1.0" encoding="utf-8"?>
<a:tblStyleLst xmlns:a="http://schemas.openxmlformats.org/drawingml/2006/main" def="{ECEABFD6-DEF5-4B08-A064-399E52D03A91}">
  <a:tblStyle styleId="{ECEABFD6-DEF5-4B08-A064-399E52D03A91}" styleName="Visme - Default">
    <a:wholeTbl>
      <a:tcTxStyle>
        <a:fontRef idx="minor">
          <a:prstClr val="black"/>
        </a:fontRef>
        <a:prstClr val="black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</a:tcStyle>
    </a:band1H>
    <a:band2H>
      <a:tcStyle>
        <a:tcBdr/>
        <a:fill>
          <a:solidFill>
            <a:srgbClr val="EAF3F3"/>
          </a:solidFill>
        </a:fill>
      </a:tcStyle>
    </a:band2H>
    <a:firstRow>
      <a:tcTxStyle>
        <a:fontRef idx="minor">
          <a:srgbClr val="FFFFFF"/>
        </a:fontRef>
        <a:srgbClr val="FFFFFF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4682B4"/>
          </a:solidFill>
        </a:fill>
      </a:tcStyle>
    </a:firstRow>
  </a:tblStyle>
  <a:tblStyle styleId="{250974F7-19B4-4E8B-8F88-A368280DB3C5}" styleName="Visme - Dark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34495E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34495E"/>
              </a:solidFill>
            </a:ln>
          </a:bottom>
          <a:insideH>
            <a:ln w="12700" cmpd="sng">
              <a:solidFill>
                <a:srgbClr val="34495E"/>
              </a:solidFill>
            </a:ln>
          </a:insideH>
          <a:insideV>
            <a:ln w="12700" cmpd="sng">
              <a:solidFill>
                <a:srgbClr val="34495E"/>
              </a:solidFill>
            </a:ln>
          </a:insideV>
        </a:tcBdr>
        <a:fill>
          <a:solidFill>
            <a:srgbClr val="34495E"/>
          </a:solidFill>
        </a:fill>
      </a:tcStyle>
    </a:wholeTbl>
    <a:firstRow>
      <a:tcTxStyle>
        <a:fontRef idx="minor">
          <a:srgbClr val="DDDD55"/>
        </a:fontRef>
        <a:srgbClr val="DDDD55"/>
      </a:tcTxStyle>
      <a:tcStyle>
        <a:tcBdr/>
      </a:tcStyle>
    </a:firstRow>
  </a:tblStyle>
  <a:tblStyle styleId="{D6B0A444-BE85-4B0B-AF8B-2701F9732221}" styleName="Visme - Light">
    <a:wholeTbl>
      <a:tcTxStyle>
        <a:fontRef idx="minor">
          <a:srgbClr val="818181"/>
        </a:fontRef>
        <a:srgbClr val="818181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DAE4EA"/>
          </a:solidFill>
        </a:fill>
      </a:tcStyle>
    </a:wholeTbl>
    <a:firstRow>
      <a:tcTxStyle b="on">
        <a:fontRef idx="minor">
          <a:srgbClr val="818181"/>
        </a:fontRef>
        <a:srgbClr val="818181"/>
      </a:tcTxStyle>
      <a:tcStyle>
        <a:tcBdr/>
      </a:tcStyle>
    </a:firstRow>
  </a:tblStyle>
  <a:tblStyle styleId="{D801C701-60A8-4CDB-9F91-86469C498BE4}" styleName="Visme - Dark with blue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717274"/>
          </a:solidFill>
        </a:fill>
      </a:tcStyle>
    </a:wholeTbl>
    <a:firstRow>
      <a:tcTxStyle b="on">
        <a:fontRef idx="minor">
          <a:srgbClr val="FFFFFF"/>
        </a:fontRef>
        <a:srgbClr val="FFFFFF"/>
      </a:tcTxStyle>
      <a:tcStyle>
        <a:tcBdr/>
        <a:fill>
          <a:solidFill>
            <a:srgbClr val="40A0F7"/>
          </a:solidFill>
        </a:fill>
      </a:tcStyle>
    </a:firstRow>
  </a:tblStyle>
  <a:tblStyle styleId="{CB79AEA9-4FA3-4525-A49E-7F1D2E6B107D}" styleName="Visme - Blue with Navy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3498DB"/>
          </a:solidFill>
        </a:fill>
      </a:tcStyle>
    </a:wholeTbl>
    <a:firstRow>
      <a:tcStyle>
        <a:tcBdr/>
        <a:fill>
          <a:solidFill>
            <a:srgbClr val="343F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429A-90FE-4F33-893D-5F2AADB556A3}" type="datetimeFigureOut">
              <a:rPr lang="en-US"/>
              <a:t>12/04/2025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7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en-US" smtClean="0"/>
              <a:t>12/04/2025</a:t>
            </a:fld>
            <a:endParaRPr/>
          </a:p>
        </p:txBody>
      </p:sp>
      <p:sp>
        <p:nvSpPr>
          <p:cNvPr id="5" name="Bottom colontit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30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12/04/2025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3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12/04/2025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5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12/04/2025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6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12/04/2025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12/04/2025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1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12/04/2025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4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12/04/2025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9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12/04/2025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0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12/04/2025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9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12/04/2025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2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32436-246E-C341-8F9A-0B4F34C07184}" type="datetimeFigureOut">
              <a:rPr lang="en-US" smtClean="0"/>
              <a:pPr/>
              <a:t>12/04/2025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0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cflex.com/commuter/" TargetMode="External"/><Relationship Id="rId2" Type="http://schemas.openxmlformats.org/officeDocument/2006/relationships/hyperlink" Target="http://www.ebcflex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hyperlink" Target="https://www.ebcflex.com/eligibleexpense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363" t="712" r="363" b="13420"/>
          <a:stretch>
            <a:fillRect/>
          </a:stretch>
        </a:blipFill>
        <a:effectLst/>
      </p:bgPr>
    </p:bg>
    <p:spTree>
      <p:nvGrpSpPr>
        <p:cNvPr id="1" name="Title copy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"/>
          <p:cNvPicPr>
            <a:picLocks noChangeAspect="1"/>
          </p:cNvPicPr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>
            <a:off x="-28054" y="-25896"/>
            <a:ext cx="8890843" cy="7351216"/>
          </a:xfrm>
          <a:prstGeom prst="rect">
            <a:avLst/>
          </a:prstGeom>
        </p:spPr>
      </p:pic>
      <p:sp>
        <p:nvSpPr>
          <p:cNvPr id="3" name="title"/>
          <p:cNvSpPr/>
          <p:nvPr/>
        </p:nvSpPr>
        <p:spPr>
          <a:xfrm>
            <a:off x="1141823" y="4105275"/>
            <a:ext cx="9844621" cy="7715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75000"/>
              </a:lnSpc>
              <a:spcBef>
                <a:spcPct val="10000"/>
              </a:spcBef>
            </a:pPr>
            <a:r>
              <a:rPr sz="6750" dirty="0">
                <a:solidFill>
                  <a:srgbClr val="FFFFFF"/>
                </a:solidFill>
                <a:latin typeface="Muli"/>
                <a:ea typeface="+mn-ea"/>
                <a:cs typeface="Muli"/>
              </a:rPr>
              <a:t>Commuter</a:t>
            </a:r>
          </a:p>
        </p:txBody>
      </p:sp>
      <p:sp>
        <p:nvSpPr>
          <p:cNvPr id="4" name="title copy"/>
          <p:cNvSpPr/>
          <p:nvPr/>
        </p:nvSpPr>
        <p:spPr>
          <a:xfrm>
            <a:off x="1132712" y="5057775"/>
            <a:ext cx="7867855" cy="9429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sz="6750" b="1" dirty="0">
                <a:solidFill>
                  <a:srgbClr val="53C93B"/>
                </a:solidFill>
                <a:latin typeface="Montserrat"/>
                <a:ea typeface="+mn-ea"/>
                <a:cs typeface="Montserrat"/>
              </a:rPr>
              <a:t>Benefits</a:t>
            </a:r>
          </a:p>
        </p:txBody>
      </p:sp>
      <p:pic>
        <p:nvPicPr>
          <p:cNvPr id="5" name="customLine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945976" y="4879975"/>
            <a:ext cx="11119197" cy="190500"/>
          </a:xfrm>
          <a:prstGeom prst="rect">
            <a:avLst/>
          </a:prstGeom>
        </p:spPr>
      </p:pic>
      <p:pic>
        <p:nvPicPr>
          <p:cNvPr id="6" name="customLine copy 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945976" y="5972175"/>
            <a:ext cx="11119197" cy="190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291332" y="9849468"/>
            <a:ext cx="3743325" cy="4000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350">
                <a:solidFill>
                  <a:srgbClr val="999999"/>
                </a:solidFill>
                <a:latin typeface="Roboto"/>
                <a:ea typeface="+mn-ea"/>
                <a:cs typeface="Roboto"/>
              </a:rPr>
              <a:t>© Employee Benefits Corporation</a:t>
            </a:r>
          </a:p>
        </p:txBody>
      </p:sp>
      <p:pic>
        <p:nvPicPr>
          <p:cNvPr id="8" name="brandLogo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132712" y="1104782"/>
            <a:ext cx="1764577" cy="176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Untitled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302" y="-3676"/>
            <a:ext cx="4935847" cy="7318876"/>
          </a:xfrm>
          <a:prstGeom prst="rect">
            <a:avLst/>
          </a:prstGeom>
        </p:spPr>
      </p:pic>
      <p:pic>
        <p:nvPicPr>
          <p:cNvPr id="3" name="Triangle-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016778" y="3040899"/>
            <a:ext cx="7318874" cy="1229728"/>
          </a:xfrm>
          <a:prstGeom prst="rect">
            <a:avLst/>
          </a:prstGeom>
        </p:spPr>
      </p:pic>
      <p:sp>
        <p:nvSpPr>
          <p:cNvPr id="4" name="Body text copy"/>
          <p:cNvSpPr/>
          <p:nvPr/>
        </p:nvSpPr>
        <p:spPr>
          <a:xfrm>
            <a:off x="9199253" y="1005974"/>
            <a:ext cx="2914026" cy="1009650"/>
          </a:xfrm>
          <a:prstGeom prst="rect">
            <a:avLst/>
          </a:prstGeom>
        </p:spPr>
        <p:txBody>
          <a:bodyPr spcFirstLastPara="0" lIns="95250" tIns="47625" rIns="95250" bIns="0" anchor="t"/>
          <a:lstStyle/>
          <a:p>
            <a:pPr algn="r" hangingPunct="0">
              <a:lnSpc>
                <a:spcPct val="100000"/>
              </a:lnSpc>
            </a:pPr>
            <a:r>
              <a:rPr sz="3000" b="1" dirty="0">
                <a:solidFill>
                  <a:srgbClr val="FFFFFF"/>
                </a:solidFill>
                <a:latin typeface="Montserrat"/>
                <a:ea typeface="+mn-ea"/>
                <a:cs typeface="Montserrat"/>
              </a:rPr>
              <a:t>GETTING</a:t>
            </a:r>
          </a:p>
          <a:p>
            <a:pPr algn="r" hangingPunct="0">
              <a:lnSpc>
                <a:spcPct val="100000"/>
              </a:lnSpc>
            </a:pPr>
            <a:r>
              <a:rPr sz="3000" b="1" dirty="0">
                <a:solidFill>
                  <a:srgbClr val="FFFFFF"/>
                </a:solidFill>
                <a:latin typeface="Montserrat"/>
                <a:ea typeface="+mn-ea"/>
                <a:cs typeface="Montserrat"/>
              </a:rPr>
              <a:t>HELP</a:t>
            </a:r>
          </a:p>
        </p:txBody>
      </p:sp>
      <p:sp>
        <p:nvSpPr>
          <p:cNvPr id="5" name="Body text copy"/>
          <p:cNvSpPr/>
          <p:nvPr/>
        </p:nvSpPr>
        <p:spPr>
          <a:xfrm>
            <a:off x="1895683" y="1120274"/>
            <a:ext cx="4978631" cy="6858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1800">
                <a:solidFill>
                  <a:srgbClr val="264366"/>
                </a:solidFill>
                <a:latin typeface="Muli"/>
                <a:ea typeface="+mn-ea"/>
                <a:cs typeface="Muli"/>
              </a:rPr>
              <a:t>Access resources online or </a:t>
            </a:r>
          </a:p>
          <a:p>
            <a:pPr algn="l" hangingPunct="0">
              <a:lnSpc>
                <a:spcPct val="125000"/>
              </a:lnSpc>
            </a:pPr>
            <a:r>
              <a:rPr sz="1800">
                <a:solidFill>
                  <a:srgbClr val="264366"/>
                </a:solidFill>
                <a:latin typeface="Muli"/>
                <a:ea typeface="+mn-ea"/>
                <a:cs typeface="Muli"/>
              </a:rPr>
              <a:t>contact Participant Services for assistance.</a:t>
            </a:r>
          </a:p>
        </p:txBody>
      </p:sp>
      <p:sp>
        <p:nvSpPr>
          <p:cNvPr id="6" name="Body text copy"/>
          <p:cNvSpPr/>
          <p:nvPr/>
        </p:nvSpPr>
        <p:spPr>
          <a:xfrm>
            <a:off x="2669987" y="2120399"/>
            <a:ext cx="2667000" cy="4286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225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Online</a:t>
            </a:r>
          </a:p>
        </p:txBody>
      </p:sp>
      <p:pic>
        <p:nvPicPr>
          <p:cNvPr id="7" name="AppliancesOutline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052" y="2196599"/>
            <a:ext cx="494253" cy="410230"/>
          </a:xfrm>
          <a:prstGeom prst="rect">
            <a:avLst/>
          </a:prstGeom>
        </p:spPr>
      </p:pic>
      <p:sp>
        <p:nvSpPr>
          <p:cNvPr id="8" name="Body text copy"/>
          <p:cNvSpPr/>
          <p:nvPr/>
        </p:nvSpPr>
        <p:spPr>
          <a:xfrm>
            <a:off x="2672473" y="2701424"/>
            <a:ext cx="2842502" cy="5143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Log in to your account 24/7 at www.ebcflex.com </a:t>
            </a:r>
          </a:p>
        </p:txBody>
      </p:sp>
      <p:sp>
        <p:nvSpPr>
          <p:cNvPr id="9" name="Body text copy"/>
          <p:cNvSpPr/>
          <p:nvPr/>
        </p:nvSpPr>
        <p:spPr>
          <a:xfrm>
            <a:off x="2669576" y="3491999"/>
            <a:ext cx="2667000" cy="4286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225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Email</a:t>
            </a:r>
          </a:p>
        </p:txBody>
      </p:sp>
      <p:pic>
        <p:nvPicPr>
          <p:cNvPr id="10" name="WebOutline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1215" y="3614759"/>
            <a:ext cx="479926" cy="350991"/>
          </a:xfrm>
          <a:prstGeom prst="rect">
            <a:avLst/>
          </a:prstGeom>
        </p:spPr>
      </p:pic>
      <p:sp>
        <p:nvSpPr>
          <p:cNvPr id="11" name="Body text copy"/>
          <p:cNvSpPr/>
          <p:nvPr/>
        </p:nvSpPr>
        <p:spPr>
          <a:xfrm>
            <a:off x="2672179" y="4063499"/>
            <a:ext cx="2667000" cy="2571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participantservices@ebcflex.com</a:t>
            </a:r>
          </a:p>
        </p:txBody>
      </p:sp>
      <p:sp>
        <p:nvSpPr>
          <p:cNvPr id="12" name="Body text copy"/>
          <p:cNvSpPr/>
          <p:nvPr/>
        </p:nvSpPr>
        <p:spPr>
          <a:xfrm>
            <a:off x="2676919" y="4825499"/>
            <a:ext cx="2667000" cy="4286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225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Phone</a:t>
            </a:r>
          </a:p>
        </p:txBody>
      </p:sp>
      <p:sp>
        <p:nvSpPr>
          <p:cNvPr id="13" name="Body text copy"/>
          <p:cNvSpPr/>
          <p:nvPr/>
        </p:nvSpPr>
        <p:spPr>
          <a:xfrm>
            <a:off x="2680082" y="5444624"/>
            <a:ext cx="2667000" cy="2571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(800) 346-2126</a:t>
            </a:r>
          </a:p>
        </p:txBody>
      </p:sp>
      <p:pic>
        <p:nvPicPr>
          <p:cNvPr id="14" name="WebOutline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7031" y="4987424"/>
            <a:ext cx="408296" cy="41545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636779" y="2019300"/>
            <a:ext cx="2476500" cy="8763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r" hangingPunct="0">
              <a:lnSpc>
                <a:spcPct val="100000"/>
              </a:lnSpc>
            </a:pPr>
            <a:r>
              <a:rPr sz="1350">
                <a:solidFill>
                  <a:srgbClr val="FFFFFF"/>
                </a:solidFill>
                <a:latin typeface="Muli"/>
                <a:ea typeface="+mn-ea"/>
                <a:cs typeface="Muli"/>
              </a:rPr>
              <a:t>Monday through Friday</a:t>
            </a:r>
          </a:p>
          <a:p>
            <a:pPr algn="r" hangingPunct="0">
              <a:lnSpc>
                <a:spcPct val="100000"/>
              </a:lnSpc>
            </a:pPr>
            <a:r>
              <a:rPr sz="1350">
                <a:solidFill>
                  <a:srgbClr val="FFFFFF"/>
                </a:solidFill>
                <a:latin typeface="Muli"/>
                <a:ea typeface="+mn-ea"/>
                <a:cs typeface="Muli"/>
              </a:rPr>
              <a:t>7 a.m. to 7 p.m. Central Time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53425" y="6800850"/>
            <a:ext cx="4140200" cy="4000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350">
                <a:solidFill>
                  <a:srgbClr val="999999"/>
                </a:solidFill>
                <a:latin typeface="Arial"/>
                <a:ea typeface="+mn-ea"/>
                <a:cs typeface="Arial"/>
              </a:rPr>
              <a:t>© Employee Benefits Corporation | P6-8110 0925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Welcome copy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/>
          <p:cNvSpPr/>
          <p:nvPr/>
        </p:nvSpPr>
        <p:spPr>
          <a:xfrm>
            <a:off x="1904590" y="2305050"/>
            <a:ext cx="9258710" cy="30861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1800" b="1">
                <a:solidFill>
                  <a:srgbClr val="264366"/>
                </a:solidFill>
                <a:latin typeface="Muli"/>
                <a:ea typeface="+mn-ea"/>
                <a:cs typeface="Muli"/>
              </a:rPr>
              <a:t>THIS IS A CUSTOMIZABLE PRESENTATION. </a:t>
            </a:r>
            <a:r>
              <a:rPr sz="1800">
                <a:solidFill>
                  <a:srgbClr val="264366"/>
                </a:solidFill>
                <a:latin typeface="Muli"/>
                <a:ea typeface="+mn-ea"/>
                <a:cs typeface="Muli"/>
              </a:rPr>
              <a:t>Please carefully review the information to ensure only information regarding the plan you're offering is provided. </a:t>
            </a:r>
          </a:p>
          <a:p>
            <a:pPr algn="l" hangingPunct="0">
              <a:lnSpc>
                <a:spcPct val="125000"/>
              </a:lnSpc>
            </a:pPr>
            <a:endParaRPr sz="1800">
              <a:solidFill>
                <a:srgbClr val="264366"/>
              </a:solidFill>
              <a:latin typeface="Muli"/>
              <a:ea typeface="+mn-ea"/>
              <a:cs typeface="Muli"/>
            </a:endParaRPr>
          </a:p>
          <a:p>
            <a:pPr algn="l" hangingPunct="0">
              <a:lnSpc>
                <a:spcPct val="125000"/>
              </a:lnSpc>
            </a:pPr>
            <a:r>
              <a:rPr sz="1800">
                <a:solidFill>
                  <a:srgbClr val="264366"/>
                </a:solidFill>
                <a:latin typeface="Muli"/>
                <a:ea typeface="+mn-ea"/>
                <a:cs typeface="Muli"/>
              </a:rPr>
              <a:t>If you are only offering parking </a:t>
            </a:r>
            <a:r>
              <a:rPr sz="1800" b="1">
                <a:solidFill>
                  <a:srgbClr val="264366"/>
                </a:solidFill>
                <a:latin typeface="Muli"/>
                <a:ea typeface="+mn-ea"/>
                <a:cs typeface="Muli"/>
              </a:rPr>
              <a:t>or </a:t>
            </a:r>
            <a:r>
              <a:rPr sz="1800">
                <a:solidFill>
                  <a:srgbClr val="264366"/>
                </a:solidFill>
                <a:latin typeface="Muli"/>
                <a:ea typeface="+mn-ea"/>
                <a:cs typeface="Muli"/>
              </a:rPr>
              <a:t>transit, only keep the information on that account type in the presentation. Account specific information can be found on the following slides: </a:t>
            </a:r>
            <a:r>
              <a:rPr sz="1800" b="1" u="sng">
                <a:solidFill>
                  <a:srgbClr val="264366"/>
                </a:solidFill>
                <a:latin typeface="Muli"/>
                <a:ea typeface="+mn-ea"/>
                <a:cs typeface="Muli"/>
              </a:rPr>
              <a:t>slide 3 and slide 5</a:t>
            </a:r>
            <a:r>
              <a:rPr sz="1800">
                <a:solidFill>
                  <a:srgbClr val="264366"/>
                </a:solidFill>
                <a:latin typeface="Muli"/>
                <a:ea typeface="+mn-ea"/>
                <a:cs typeface="Muli"/>
              </a:rPr>
              <a:t>. </a:t>
            </a:r>
          </a:p>
          <a:p>
            <a:pPr algn="l" hangingPunct="0">
              <a:lnSpc>
                <a:spcPct val="125000"/>
              </a:lnSpc>
            </a:pPr>
            <a:r>
              <a:rPr sz="1800">
                <a:solidFill>
                  <a:srgbClr val="264366"/>
                </a:solidFill>
                <a:latin typeface="Muli"/>
                <a:ea typeface="+mn-ea"/>
                <a:cs typeface="Muli"/>
              </a:rPr>
              <a:t> </a:t>
            </a:r>
          </a:p>
          <a:p>
            <a:pPr algn="l" hangingPunct="0">
              <a:lnSpc>
                <a:spcPct val="125000"/>
              </a:lnSpc>
            </a:pPr>
            <a:r>
              <a:rPr sz="1800">
                <a:solidFill>
                  <a:srgbClr val="264366"/>
                </a:solidFill>
                <a:latin typeface="Muli"/>
                <a:ea typeface="+mn-ea"/>
                <a:cs typeface="Muli"/>
              </a:rPr>
              <a:t>Once you're done customizing the slides, please delete this instruction slide prior to presenting.</a:t>
            </a:r>
          </a:p>
        </p:txBody>
      </p:sp>
      <p:sp>
        <p:nvSpPr>
          <p:cNvPr id="3" name="Body text copy"/>
          <p:cNvSpPr/>
          <p:nvPr/>
        </p:nvSpPr>
        <p:spPr>
          <a:xfrm>
            <a:off x="1904590" y="1457325"/>
            <a:ext cx="9201969" cy="5143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75000"/>
              </a:lnSpc>
              <a:spcBef>
                <a:spcPct val="10000"/>
              </a:spcBef>
            </a:pPr>
            <a:r>
              <a:rPr sz="4500" b="1">
                <a:solidFill>
                  <a:srgbClr val="158701"/>
                </a:solidFill>
                <a:latin typeface="Montserrat"/>
                <a:ea typeface="+mn-ea"/>
                <a:cs typeface="Montserrat"/>
              </a:rPr>
              <a:t>IMPORTANT INSTRUCTIONS</a:t>
            </a:r>
          </a:p>
        </p:txBody>
      </p:sp>
      <p:pic>
        <p:nvPicPr>
          <p:cNvPr id="4" name="brandLogo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123950" y="657225"/>
            <a:ext cx="2726279" cy="66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Untitled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/>
          <p:cNvSpPr/>
          <p:nvPr/>
        </p:nvSpPr>
        <p:spPr>
          <a:xfrm>
            <a:off x="380048" y="4819650"/>
            <a:ext cx="6773228" cy="12573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sz="4500" b="1" cap="all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COMMUTER </a:t>
            </a:r>
          </a:p>
          <a:p>
            <a:pPr algn="l" hangingPunct="0">
              <a:lnSpc>
                <a:spcPct val="91667"/>
              </a:lnSpc>
            </a:pPr>
            <a:r>
              <a:rPr sz="4500" b="1" cap="all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Benefits</a:t>
            </a:r>
          </a:p>
        </p:txBody>
      </p:sp>
      <p:sp>
        <p:nvSpPr>
          <p:cNvPr id="3" name="Body text copy"/>
          <p:cNvSpPr/>
          <p:nvPr/>
        </p:nvSpPr>
        <p:spPr>
          <a:xfrm>
            <a:off x="371475" y="6171456"/>
            <a:ext cx="6714653" cy="5334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800" cap="all">
                <a:solidFill>
                  <a:srgbClr val="264366"/>
                </a:solidFill>
                <a:latin typeface="Muli"/>
                <a:ea typeface="+mn-ea"/>
                <a:cs typeface="Muli"/>
              </a:rPr>
              <a:t>a money saving transportation plan </a:t>
            </a:r>
          </a:p>
        </p:txBody>
      </p:sp>
      <p:pic>
        <p:nvPicPr>
          <p:cNvPr id="4" name=" blue denim jacket and white pants standing on white floor tiles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7086128" cy="3960341"/>
          </a:xfrm>
          <a:prstGeom prst="rect">
            <a:avLst/>
          </a:prstGeom>
        </p:spPr>
      </p:pic>
      <p:pic>
        <p:nvPicPr>
          <p:cNvPr id="5" name="Shape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485775"/>
            <a:ext cx="908050" cy="908050"/>
          </a:xfrm>
          <a:prstGeom prst="rect">
            <a:avLst/>
          </a:prstGeom>
        </p:spPr>
      </p:pic>
      <p:sp>
        <p:nvSpPr>
          <p:cNvPr id="6" name="Body text copy"/>
          <p:cNvSpPr/>
          <p:nvPr/>
        </p:nvSpPr>
        <p:spPr>
          <a:xfrm>
            <a:off x="8924924" y="485775"/>
            <a:ext cx="2295526" cy="5334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800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Transit Account</a:t>
            </a:r>
          </a:p>
        </p:txBody>
      </p:sp>
      <p:pic>
        <p:nvPicPr>
          <p:cNvPr id="7" name="Medical12-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4250" y="758926"/>
            <a:ext cx="456751" cy="361747"/>
          </a:xfrm>
          <a:prstGeom prst="rect">
            <a:avLst/>
          </a:prstGeom>
        </p:spPr>
      </p:pic>
      <p:sp>
        <p:nvSpPr>
          <p:cNvPr id="8" name="Body text copy copy 1"/>
          <p:cNvSpPr/>
          <p:nvPr/>
        </p:nvSpPr>
        <p:spPr>
          <a:xfrm>
            <a:off x="8943975" y="1019175"/>
            <a:ext cx="3324225" cy="2171700"/>
          </a:xfrm>
          <a:prstGeom prst="rect">
            <a:avLst/>
          </a:prstGeom>
        </p:spPr>
        <p:txBody>
          <a:bodyPr spcFirstLastPara="0" lIns="95250" tIns="47625" rIns="9525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Pay for eligible transit expenses to and from the workplace. Eligible transit expenses are defined as passes, tokens, fare cards, vouchers, or similar items for: </a:t>
            </a:r>
          </a:p>
          <a:p>
            <a:pPr marL="171450" indent="-171450" algn="l" hangingPunct="0">
              <a:lnSpc>
                <a:spcPct val="125000"/>
              </a:lnSpc>
              <a:buClr>
                <a:srgbClr val="264366"/>
              </a:buClr>
              <a:buFont typeface="Arial" panose="020B0604020202020204" pitchFamily="34" charset="0"/>
              <a:buChar char="•"/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Mass transit (such as the train, bus, subway, or ferry)</a:t>
            </a:r>
          </a:p>
          <a:p>
            <a:pPr marL="171450" indent="-171450" algn="l" hangingPunct="0">
              <a:lnSpc>
                <a:spcPct val="125000"/>
              </a:lnSpc>
              <a:buClr>
                <a:srgbClr val="264366"/>
              </a:buClr>
              <a:buFont typeface="Arial" panose="020B0604020202020204" pitchFamily="34" charset="0"/>
              <a:buChar char="•"/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Commuter highway vehicles </a:t>
            </a:r>
          </a:p>
        </p:txBody>
      </p:sp>
      <p:pic>
        <p:nvPicPr>
          <p:cNvPr id="9" name="Shape-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3748087"/>
            <a:ext cx="908050" cy="908050"/>
          </a:xfrm>
          <a:prstGeom prst="rect">
            <a:avLst/>
          </a:prstGeom>
        </p:spPr>
      </p:pic>
      <p:sp>
        <p:nvSpPr>
          <p:cNvPr id="10" name="Body text copy"/>
          <p:cNvSpPr/>
          <p:nvPr/>
        </p:nvSpPr>
        <p:spPr>
          <a:xfrm>
            <a:off x="8924924" y="3743325"/>
            <a:ext cx="3409950" cy="5334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800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Parking Account</a:t>
            </a:r>
          </a:p>
        </p:txBody>
      </p:sp>
      <p:pic>
        <p:nvPicPr>
          <p:cNvPr id="11" name="Medical40-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1732" y="4019462"/>
            <a:ext cx="501786" cy="365300"/>
          </a:xfrm>
          <a:prstGeom prst="rect">
            <a:avLst/>
          </a:prstGeom>
        </p:spPr>
      </p:pic>
      <p:sp>
        <p:nvSpPr>
          <p:cNvPr id="12" name="Body text copy copy 2"/>
          <p:cNvSpPr/>
          <p:nvPr/>
        </p:nvSpPr>
        <p:spPr>
          <a:xfrm>
            <a:off x="8924924" y="4276725"/>
            <a:ext cx="3343276" cy="1914525"/>
          </a:xfrm>
          <a:prstGeom prst="rect">
            <a:avLst/>
          </a:prstGeom>
        </p:spPr>
        <p:txBody>
          <a:bodyPr spcFirstLastPara="0" lIns="95250" tIns="47625" rIns="9525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Pay for work related parking expenses.</a:t>
            </a:r>
          </a:p>
          <a:p>
            <a:pPr marL="171450" indent="-171450" algn="l" hangingPunct="0">
              <a:lnSpc>
                <a:spcPct val="125000"/>
              </a:lnSpc>
              <a:buClr>
                <a:srgbClr val="264366"/>
              </a:buClr>
              <a:buFont typeface="Arial" panose="020B0604020202020204" pitchFamily="34" charset="0"/>
              <a:buChar char="•"/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At or near your regular place of employment</a:t>
            </a:r>
          </a:p>
          <a:p>
            <a:pPr marL="171450" indent="-171450" algn="l" hangingPunct="0">
              <a:lnSpc>
                <a:spcPct val="125000"/>
              </a:lnSpc>
              <a:buClr>
                <a:srgbClr val="264366"/>
              </a:buClr>
              <a:buFont typeface="Arial" panose="020B0604020202020204" pitchFamily="34" charset="0"/>
              <a:buChar char="•"/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At a location from which you commute to work by carpool, commuter highway vehicle, or mass transit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77400" y="6800850"/>
            <a:ext cx="2816225" cy="4000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350">
                <a:solidFill>
                  <a:srgbClr val="999999"/>
                </a:solidFill>
                <a:latin typeface="Arial"/>
                <a:ea typeface="+mn-ea"/>
                <a:cs typeface="Arial"/>
              </a:rPr>
              <a:t>© Employee Benefits Corporation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ervices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owfiqu barbhuiya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-38100" y="0"/>
            <a:ext cx="13049250" cy="2533650"/>
          </a:xfrm>
          <a:prstGeom prst="rect">
            <a:avLst/>
          </a:prstGeom>
        </p:spPr>
      </p:pic>
      <p:pic>
        <p:nvPicPr>
          <p:cNvPr id="3" name="Shape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3657600"/>
            <a:ext cx="5379690" cy="2575545"/>
          </a:xfrm>
          <a:prstGeom prst="rect">
            <a:avLst/>
          </a:prstGeom>
        </p:spPr>
      </p:pic>
      <p:sp>
        <p:nvSpPr>
          <p:cNvPr id="5" name="Body text copy"/>
          <p:cNvSpPr/>
          <p:nvPr/>
        </p:nvSpPr>
        <p:spPr>
          <a:xfrm>
            <a:off x="1249172" y="4591050"/>
            <a:ext cx="4271996" cy="13716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25000"/>
              </a:lnSpc>
            </a:pPr>
            <a:r>
              <a:rPr sz="1800">
                <a:solidFill>
                  <a:srgbClr val="FFFFFF"/>
                </a:solidFill>
                <a:latin typeface="Muli"/>
                <a:ea typeface="+mn-ea"/>
                <a:cs typeface="Muli"/>
              </a:rPr>
              <a:t>With a commuter account, you save approximately 30%* on your eligible expenses, making $1,000 commuter expenses cost you about $700.</a:t>
            </a:r>
          </a:p>
        </p:txBody>
      </p:sp>
      <p:sp>
        <p:nvSpPr>
          <p:cNvPr id="6" name="Body text copy copy 1"/>
          <p:cNvSpPr/>
          <p:nvPr/>
        </p:nvSpPr>
        <p:spPr>
          <a:xfrm>
            <a:off x="1023938" y="923925"/>
            <a:ext cx="10982325" cy="4572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3000" b="1" cap="all">
                <a:solidFill>
                  <a:srgbClr val="53C93B"/>
                </a:solidFill>
                <a:latin typeface="Montserrat"/>
                <a:ea typeface="+mn-ea"/>
                <a:cs typeface="Montserrat"/>
              </a:rPr>
              <a:t>commuter Savings</a:t>
            </a:r>
          </a:p>
        </p:txBody>
      </p:sp>
      <p:sp>
        <p:nvSpPr>
          <p:cNvPr id="7" name="Body text copy copy 2"/>
          <p:cNvSpPr/>
          <p:nvPr/>
        </p:nvSpPr>
        <p:spPr>
          <a:xfrm>
            <a:off x="1028700" y="1533525"/>
            <a:ext cx="10972800" cy="3429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25000"/>
              </a:lnSpc>
            </a:pPr>
            <a:r>
              <a:rPr sz="1800" cap="all" spc="150">
                <a:solidFill>
                  <a:srgbClr val="FFFFFF"/>
                </a:solidFill>
                <a:latin typeface="Muli"/>
                <a:ea typeface="+mn-ea"/>
                <a:cs typeface="Muli"/>
              </a:rPr>
              <a:t>tax savings on eligible transportation expenses</a:t>
            </a:r>
          </a:p>
        </p:txBody>
      </p:sp>
      <p:pic>
        <p:nvPicPr>
          <p:cNvPr id="8" name="image.png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6889145" y="2781300"/>
            <a:ext cx="5343525" cy="31043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677400" y="6800850"/>
            <a:ext cx="2816225" cy="4000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350">
                <a:solidFill>
                  <a:srgbClr val="999999"/>
                </a:solidFill>
                <a:latin typeface="Arial"/>
                <a:ea typeface="+mn-ea"/>
                <a:cs typeface="Arial"/>
              </a:rPr>
              <a:t>© Employee Benefits Corporation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29425" y="5962650"/>
            <a:ext cx="5664200" cy="82867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050" i="1">
                <a:solidFill>
                  <a:srgbClr val="999999"/>
                </a:solidFill>
                <a:latin typeface="Arial"/>
                <a:ea typeface="+mn-ea"/>
                <a:cs typeface="Arial"/>
              </a:rPr>
              <a:t>*This tax example is a broad approximation of tax liability. Further, your contributions may be subject to state income tax in some states. Your specific savings depend on your tax bracket. You should consult a tax advisor for help with your own situation. Current IRS tax laws control all pre-tax payment and contribution matters and are subject to change.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EFECDB-5E11-74BA-732A-1D018503CB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485" y="3822141"/>
            <a:ext cx="857370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366"/>
        </a:solidFill>
        <a:effectLst/>
      </p:bgPr>
    </p:bg>
    <p:spTree>
      <p:nvGrpSpPr>
        <p:cNvPr id="1" name="2023 HSA Limits copy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2281257" y="3186276"/>
            <a:ext cx="5500316" cy="2918714"/>
          </a:xfrm>
          <a:prstGeom prst="rect">
            <a:avLst/>
          </a:prstGeom>
        </p:spPr>
      </p:pic>
      <p:pic>
        <p:nvPicPr>
          <p:cNvPr id="3" name="Shape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178" y="2365749"/>
            <a:ext cx="1482030" cy="1482030"/>
          </a:xfrm>
          <a:prstGeom prst="rect">
            <a:avLst/>
          </a:prstGeom>
        </p:spPr>
      </p:pic>
      <p:pic>
        <p:nvPicPr>
          <p:cNvPr id="4" name="Shape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5271387" y="3183225"/>
            <a:ext cx="5532314" cy="2918714"/>
          </a:xfrm>
          <a:prstGeom prst="rect">
            <a:avLst/>
          </a:prstGeom>
        </p:spPr>
      </p:pic>
      <p:pic>
        <p:nvPicPr>
          <p:cNvPr id="5" name="Shape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307" y="2346699"/>
            <a:ext cx="1482030" cy="1482030"/>
          </a:xfrm>
          <a:prstGeom prst="rect">
            <a:avLst/>
          </a:prstGeom>
        </p:spPr>
      </p:pic>
      <p:sp>
        <p:nvSpPr>
          <p:cNvPr id="6" name="Body text copy"/>
          <p:cNvSpPr/>
          <p:nvPr/>
        </p:nvSpPr>
        <p:spPr>
          <a:xfrm>
            <a:off x="3667273" y="4661274"/>
            <a:ext cx="2719680" cy="4572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3000" b="1">
                <a:solidFill>
                  <a:srgbClr val="4D4D4D"/>
                </a:solidFill>
                <a:latin typeface="Montserrat"/>
                <a:ea typeface="+mn-ea"/>
                <a:cs typeface="Montserrat"/>
              </a:rPr>
              <a:t>$340</a:t>
            </a:r>
          </a:p>
        </p:txBody>
      </p:sp>
      <p:sp>
        <p:nvSpPr>
          <p:cNvPr id="7" name="Body text copy"/>
          <p:cNvSpPr/>
          <p:nvPr/>
        </p:nvSpPr>
        <p:spPr>
          <a:xfrm>
            <a:off x="3663222" y="4251699"/>
            <a:ext cx="2727782" cy="2762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1800" b="1">
                <a:solidFill>
                  <a:srgbClr val="4D4D4D"/>
                </a:solidFill>
                <a:latin typeface="Muli"/>
                <a:ea typeface="+mn-ea"/>
                <a:cs typeface="Muli"/>
              </a:rPr>
              <a:t>Transit</a:t>
            </a:r>
          </a:p>
        </p:txBody>
      </p:sp>
      <p:sp>
        <p:nvSpPr>
          <p:cNvPr id="8" name="Body text copy copy 3"/>
          <p:cNvSpPr/>
          <p:nvPr/>
        </p:nvSpPr>
        <p:spPr>
          <a:xfrm>
            <a:off x="4013900" y="5286375"/>
            <a:ext cx="2035030" cy="542925"/>
          </a:xfrm>
          <a:prstGeom prst="rect">
            <a:avLst/>
          </a:prstGeom>
          <a:solidFill>
            <a:srgbClr val="4D4D4D"/>
          </a:solidFill>
          <a:ln w="9525" cmpd="sng">
            <a:solidFill>
              <a:srgbClr val="4D4D4D"/>
            </a:solidFill>
          </a:ln>
        </p:spPr>
        <p:txBody>
          <a:bodyPr spcFirstLastPara="0" lIns="0" tIns="161925" rIns="0" bIns="0" anchor="t"/>
          <a:lstStyle/>
          <a:p>
            <a:pPr algn="ctr" hangingPunct="0">
              <a:lnSpc>
                <a:spcPct val="100000"/>
              </a:lnSpc>
            </a:pPr>
            <a:r>
              <a:rPr sz="1350" b="1" spc="75">
                <a:solidFill>
                  <a:srgbClr val="FFFFFF"/>
                </a:solidFill>
                <a:latin typeface="Muli"/>
                <a:ea typeface="+mn-ea"/>
                <a:cs typeface="Muli"/>
              </a:rPr>
              <a:t>MONTHLY</a:t>
            </a:r>
          </a:p>
        </p:txBody>
      </p:sp>
      <p:sp>
        <p:nvSpPr>
          <p:cNvPr id="9" name="Body text copy"/>
          <p:cNvSpPr/>
          <p:nvPr/>
        </p:nvSpPr>
        <p:spPr>
          <a:xfrm>
            <a:off x="1017053" y="666750"/>
            <a:ext cx="10982325" cy="5524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3600" b="1">
                <a:solidFill>
                  <a:srgbClr val="53C93B"/>
                </a:solidFill>
                <a:latin typeface="Montserrat"/>
                <a:ea typeface="+mn-ea"/>
                <a:cs typeface="Montserrat"/>
              </a:rPr>
              <a:t>2026 COMMUTER ACCOUNT LIMITS</a:t>
            </a:r>
          </a:p>
        </p:txBody>
      </p:sp>
      <p:sp>
        <p:nvSpPr>
          <p:cNvPr id="10" name="Body text copy"/>
          <p:cNvSpPr/>
          <p:nvPr/>
        </p:nvSpPr>
        <p:spPr>
          <a:xfrm>
            <a:off x="1019200" y="1323975"/>
            <a:ext cx="10982325" cy="8191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33333"/>
              </a:lnSpc>
            </a:pPr>
            <a:r>
              <a:rPr sz="1350" cap="all">
                <a:solidFill>
                  <a:srgbClr val="264366"/>
                </a:solidFill>
                <a:latin typeface="Muli"/>
                <a:ea typeface="+mn-ea"/>
                <a:cs typeface="Muli"/>
              </a:rPr>
              <a:t>YOU choose how much of YOUR pay to place in the ACCOUNT</a:t>
            </a:r>
          </a:p>
          <a:p>
            <a:pPr algn="ctr" hangingPunct="0">
              <a:lnSpc>
                <a:spcPct val="133333"/>
              </a:lnSpc>
            </a:pPr>
            <a:r>
              <a:rPr sz="1350" cap="all">
                <a:solidFill>
                  <a:srgbClr val="264366"/>
                </a:solidFill>
                <a:latin typeface="Muli"/>
                <a:ea typeface="+mn-ea"/>
                <a:cs typeface="Muli"/>
              </a:rPr>
              <a:t>(up to the IRS Maximum)</a:t>
            </a:r>
          </a:p>
          <a:p>
            <a:pPr algn="ctr" hangingPunct="0">
              <a:lnSpc>
                <a:spcPct val="133333"/>
              </a:lnSpc>
            </a:pPr>
            <a:endParaRPr sz="1350" cap="all">
              <a:solidFill>
                <a:srgbClr val="264366"/>
              </a:solidFill>
              <a:latin typeface="Muli"/>
              <a:ea typeface="+mn-ea"/>
              <a:cs typeface="Muli"/>
            </a:endParaRPr>
          </a:p>
        </p:txBody>
      </p:sp>
      <p:sp>
        <p:nvSpPr>
          <p:cNvPr id="11" name="Body text copy"/>
          <p:cNvSpPr/>
          <p:nvPr/>
        </p:nvSpPr>
        <p:spPr>
          <a:xfrm>
            <a:off x="6684495" y="4657725"/>
            <a:ext cx="2719680" cy="4572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3000" b="1">
                <a:solidFill>
                  <a:srgbClr val="4D4D4D"/>
                </a:solidFill>
                <a:latin typeface="Montserrat"/>
                <a:ea typeface="+mn-ea"/>
                <a:cs typeface="Montserrat"/>
              </a:rPr>
              <a:t>$340</a:t>
            </a:r>
          </a:p>
        </p:txBody>
      </p:sp>
      <p:sp>
        <p:nvSpPr>
          <p:cNvPr id="12" name="Body text copy"/>
          <p:cNvSpPr/>
          <p:nvPr/>
        </p:nvSpPr>
        <p:spPr>
          <a:xfrm>
            <a:off x="6680445" y="4248150"/>
            <a:ext cx="2727782" cy="2762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1800" b="1">
                <a:solidFill>
                  <a:srgbClr val="4D4D4D"/>
                </a:solidFill>
                <a:latin typeface="Muli"/>
                <a:ea typeface="+mn-ea"/>
                <a:cs typeface="Muli"/>
              </a:rPr>
              <a:t>Parking</a:t>
            </a:r>
          </a:p>
        </p:txBody>
      </p:sp>
      <p:sp>
        <p:nvSpPr>
          <p:cNvPr id="13" name="Body text copy copy 3"/>
          <p:cNvSpPr/>
          <p:nvPr/>
        </p:nvSpPr>
        <p:spPr>
          <a:xfrm>
            <a:off x="7031123" y="5282826"/>
            <a:ext cx="2035030" cy="542925"/>
          </a:xfrm>
          <a:prstGeom prst="rect">
            <a:avLst/>
          </a:prstGeom>
          <a:solidFill>
            <a:srgbClr val="4D4D4D"/>
          </a:solidFill>
          <a:ln w="9525" cmpd="sng">
            <a:solidFill>
              <a:srgbClr val="4D4D4D"/>
            </a:solidFill>
          </a:ln>
        </p:spPr>
        <p:txBody>
          <a:bodyPr spcFirstLastPara="0" lIns="0" tIns="161925" rIns="0" bIns="0" anchor="t"/>
          <a:lstStyle/>
          <a:p>
            <a:pPr algn="ctr" hangingPunct="0">
              <a:lnSpc>
                <a:spcPct val="100000"/>
              </a:lnSpc>
            </a:pPr>
            <a:r>
              <a:rPr sz="1350" b="1" spc="75">
                <a:solidFill>
                  <a:srgbClr val="FFFFFF"/>
                </a:solidFill>
                <a:latin typeface="Muli"/>
                <a:ea typeface="+mn-ea"/>
                <a:cs typeface="Muli"/>
              </a:rPr>
              <a:t>MONTHLY</a:t>
            </a:r>
          </a:p>
        </p:txBody>
      </p:sp>
      <p:pic>
        <p:nvPicPr>
          <p:cNvPr id="15" name="Transport32-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5084" y="2714625"/>
            <a:ext cx="724056" cy="7905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840366" y="13632029"/>
            <a:ext cx="2816225" cy="4000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350">
                <a:solidFill>
                  <a:srgbClr val="999999"/>
                </a:solidFill>
                <a:latin typeface="Arial"/>
                <a:ea typeface="+mn-ea"/>
                <a:cs typeface="Arial"/>
              </a:rPr>
              <a:t>© Employee Benefits Corporation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677400" y="6800850"/>
            <a:ext cx="2816225" cy="4000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350">
                <a:solidFill>
                  <a:srgbClr val="999999"/>
                </a:solidFill>
                <a:latin typeface="Arial"/>
                <a:ea typeface="+mn-ea"/>
                <a:cs typeface="Arial"/>
              </a:rPr>
              <a:t>© Employee Benefits Corporation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FFFA4EE-4DFD-9F35-1415-3DF8D72CF8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246" y="2665162"/>
            <a:ext cx="895475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2 Pricing Tabl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071" y="2409825"/>
            <a:ext cx="8827517" cy="4425181"/>
          </a:xfrm>
          <a:prstGeom prst="rect">
            <a:avLst/>
          </a:prstGeom>
        </p:spPr>
      </p:pic>
      <p:pic>
        <p:nvPicPr>
          <p:cNvPr id="3" name="Shape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366" y="2124075"/>
            <a:ext cx="8831609" cy="929580"/>
          </a:xfrm>
          <a:prstGeom prst="rect">
            <a:avLst/>
          </a:prstGeom>
        </p:spPr>
      </p:pic>
      <p:sp>
        <p:nvSpPr>
          <p:cNvPr id="4" name="Body text copy"/>
          <p:cNvSpPr/>
          <p:nvPr/>
        </p:nvSpPr>
        <p:spPr>
          <a:xfrm>
            <a:off x="2756016" y="2419350"/>
            <a:ext cx="3136393" cy="3429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2250" b="1">
                <a:solidFill>
                  <a:srgbClr val="FFFFFF"/>
                </a:solidFill>
                <a:latin typeface="Montserrat"/>
                <a:ea typeface="+mn-ea"/>
                <a:cs typeface="Montserrat"/>
              </a:rPr>
              <a:t>RECURRING</a:t>
            </a:r>
          </a:p>
        </p:txBody>
      </p:sp>
      <p:sp>
        <p:nvSpPr>
          <p:cNvPr id="5" name="Body text copy"/>
          <p:cNvSpPr/>
          <p:nvPr/>
        </p:nvSpPr>
        <p:spPr>
          <a:xfrm>
            <a:off x="2295525" y="3257550"/>
            <a:ext cx="4050207" cy="2209800"/>
          </a:xfrm>
          <a:prstGeom prst="rect">
            <a:avLst/>
          </a:prstGeom>
          <a:ln w="9525" cmpd="sng">
            <a:solidFill>
              <a:srgbClr val="000000">
                <a:alpha val="0"/>
              </a:srgbClr>
            </a:solidFill>
          </a:ln>
        </p:spPr>
        <p:txBody>
          <a:bodyPr spcFirstLastPara="0" lIns="0" tIns="0" rIns="0" bIns="0" anchor="t"/>
          <a:lstStyle/>
          <a:p>
            <a:pPr marL="171450" indent="-171450" algn="l" hangingPunct="0">
              <a:lnSpc>
                <a:spcPct val="150000"/>
              </a:lnSpc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sz="1350">
                <a:solidFill>
                  <a:srgbClr val="333333"/>
                </a:solidFill>
                <a:latin typeface="Muli"/>
                <a:ea typeface="+mn-ea"/>
                <a:cs typeface="Muli"/>
              </a:rPr>
              <a:t>Set your contribution once and forget it</a:t>
            </a:r>
          </a:p>
          <a:p>
            <a:pPr marL="171450" indent="-171450" algn="l" hangingPunct="0">
              <a:lnSpc>
                <a:spcPct val="150000"/>
              </a:lnSpc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sz="1350">
                <a:solidFill>
                  <a:srgbClr val="333333"/>
                </a:solidFill>
                <a:latin typeface="Muli"/>
                <a:ea typeface="+mn-ea"/>
                <a:cs typeface="Muli"/>
              </a:rPr>
              <a:t>Contributions must be set by the 13th of the month - your contributions will be made available the month after it was scheduled</a:t>
            </a:r>
          </a:p>
          <a:p>
            <a:pPr marL="171450" indent="-171450" algn="l" hangingPunct="0">
              <a:lnSpc>
                <a:spcPct val="150000"/>
              </a:lnSpc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sz="1350">
                <a:solidFill>
                  <a:srgbClr val="333333"/>
                </a:solidFill>
                <a:latin typeface="Muli"/>
                <a:ea typeface="+mn-ea"/>
                <a:cs typeface="Muli"/>
              </a:rPr>
              <a:t>Unused funds roll from month-to-month</a:t>
            </a:r>
          </a:p>
          <a:p>
            <a:pPr marL="171450" indent="-171450" algn="l" hangingPunct="0">
              <a:lnSpc>
                <a:spcPct val="150000"/>
              </a:lnSpc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sz="1350">
                <a:solidFill>
                  <a:srgbClr val="333333"/>
                </a:solidFill>
                <a:latin typeface="Muli"/>
                <a:ea typeface="+mn-ea"/>
                <a:cs typeface="Muli"/>
              </a:rPr>
              <a:t>Receive email alerts of the upcoming contribution so you have a chance to make edits</a:t>
            </a:r>
          </a:p>
        </p:txBody>
      </p:sp>
      <p:sp>
        <p:nvSpPr>
          <p:cNvPr id="6" name="Body text copy"/>
          <p:cNvSpPr/>
          <p:nvPr/>
        </p:nvSpPr>
        <p:spPr>
          <a:xfrm>
            <a:off x="1017053" y="666750"/>
            <a:ext cx="10982325" cy="5524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3600" b="1">
                <a:solidFill>
                  <a:srgbClr val="158701"/>
                </a:solidFill>
                <a:latin typeface="Montserrat"/>
                <a:ea typeface="+mn-ea"/>
                <a:cs typeface="Montserrat"/>
              </a:rPr>
              <a:t>MONTHLY CONTRIBUTION CYCLE</a:t>
            </a:r>
          </a:p>
        </p:txBody>
      </p:sp>
      <p:sp>
        <p:nvSpPr>
          <p:cNvPr id="7" name="Body text copy"/>
          <p:cNvSpPr/>
          <p:nvPr/>
        </p:nvSpPr>
        <p:spPr>
          <a:xfrm>
            <a:off x="876312" y="1323975"/>
            <a:ext cx="11258525" cy="5524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33333"/>
              </a:lnSpc>
            </a:pPr>
            <a:r>
              <a:rPr sz="1350" cap="all">
                <a:solidFill>
                  <a:srgbClr val="264366"/>
                </a:solidFill>
                <a:latin typeface="Muli"/>
                <a:ea typeface="+mn-ea"/>
                <a:cs typeface="Muli"/>
              </a:rPr>
              <a:t>CHOOSE YOUR CONTRIBUTION OPTION BASED ON WHETHER YOUR EXPENSES ARE EXPECTED TO BE </a:t>
            </a:r>
          </a:p>
          <a:p>
            <a:pPr algn="ctr" hangingPunct="0">
              <a:lnSpc>
                <a:spcPct val="133333"/>
              </a:lnSpc>
            </a:pPr>
            <a:r>
              <a:rPr sz="1350" cap="all">
                <a:solidFill>
                  <a:srgbClr val="264366"/>
                </a:solidFill>
                <a:latin typeface="Muli"/>
                <a:ea typeface="+mn-ea"/>
                <a:cs typeface="Muli"/>
              </a:rPr>
              <a:t>THE SAME EACH MONTH OR NOT</a:t>
            </a:r>
          </a:p>
        </p:txBody>
      </p:sp>
      <p:pic>
        <p:nvPicPr>
          <p:cNvPr id="8" name="customLine"/>
          <p:cNvPicPr/>
          <p:nvPr/>
        </p:nvPicPr>
        <p:blipFill rotWithShape="1">
          <a:blip r:embed="rId4"/>
          <a:stretch>
            <a:fillRect/>
          </a:stretch>
        </p:blipFill>
        <p:spPr>
          <a:xfrm rot="5400000">
            <a:off x="4785333" y="4693779"/>
            <a:ext cx="3467026" cy="190500"/>
          </a:xfrm>
          <a:prstGeom prst="rect">
            <a:avLst/>
          </a:prstGeom>
        </p:spPr>
      </p:pic>
      <p:sp>
        <p:nvSpPr>
          <p:cNvPr id="9" name="Body text copy copy 1"/>
          <p:cNvSpPr/>
          <p:nvPr/>
        </p:nvSpPr>
        <p:spPr>
          <a:xfrm>
            <a:off x="2478099" y="5591175"/>
            <a:ext cx="3727709" cy="885825"/>
          </a:xfrm>
          <a:prstGeom prst="rect">
            <a:avLst/>
          </a:prstGeom>
          <a:solidFill>
            <a:srgbClr val="264366"/>
          </a:solidFill>
          <a:ln w="28575" cmpd="sng">
            <a:solidFill>
              <a:srgbClr val="264366"/>
            </a:solidFill>
          </a:ln>
        </p:spPr>
        <p:txBody>
          <a:bodyPr spcFirstLastPara="0" lIns="95250" tIns="161925" rIns="95250" bIns="0" anchor="t"/>
          <a:lstStyle/>
          <a:p>
            <a:pPr algn="ctr" hangingPunct="0">
              <a:lnSpc>
                <a:spcPct val="125000"/>
              </a:lnSpc>
            </a:pPr>
            <a:r>
              <a:rPr sz="1350" b="1" cap="all" spc="150">
                <a:solidFill>
                  <a:srgbClr val="FFFFFF"/>
                </a:solidFill>
                <a:latin typeface="Muli"/>
                <a:ea typeface="+mn-ea"/>
                <a:cs typeface="Muli"/>
              </a:rPr>
              <a:t>BEST IF MONTHLY EXPENSES ARE THE SAME</a:t>
            </a:r>
          </a:p>
        </p:txBody>
      </p:sp>
      <p:sp>
        <p:nvSpPr>
          <p:cNvPr id="10" name="Body text copy copy 2"/>
          <p:cNvSpPr/>
          <p:nvPr/>
        </p:nvSpPr>
        <p:spPr>
          <a:xfrm>
            <a:off x="7191375" y="2409825"/>
            <a:ext cx="3136393" cy="3429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2250" b="1">
                <a:solidFill>
                  <a:srgbClr val="FFFFFF"/>
                </a:solidFill>
                <a:latin typeface="Montserrat"/>
                <a:ea typeface="+mn-ea"/>
                <a:cs typeface="Montserrat"/>
              </a:rPr>
              <a:t>ONE-TIME</a:t>
            </a:r>
          </a:p>
        </p:txBody>
      </p:sp>
      <p:sp>
        <p:nvSpPr>
          <p:cNvPr id="11" name="Body text copy copy 3"/>
          <p:cNvSpPr/>
          <p:nvPr/>
        </p:nvSpPr>
        <p:spPr>
          <a:xfrm>
            <a:off x="6762605" y="5600700"/>
            <a:ext cx="3743325" cy="885825"/>
          </a:xfrm>
          <a:prstGeom prst="rect">
            <a:avLst/>
          </a:prstGeom>
          <a:solidFill>
            <a:srgbClr val="158701"/>
          </a:solidFill>
          <a:ln w="28575" cmpd="sng">
            <a:solidFill>
              <a:srgbClr val="158701"/>
            </a:solidFill>
          </a:ln>
        </p:spPr>
        <p:txBody>
          <a:bodyPr spcFirstLastPara="0" lIns="95250" tIns="161925" rIns="95250" bIns="0" anchor="t"/>
          <a:lstStyle/>
          <a:p>
            <a:pPr algn="ctr" hangingPunct="0">
              <a:lnSpc>
                <a:spcPct val="125000"/>
              </a:lnSpc>
            </a:pPr>
            <a:r>
              <a:rPr sz="1350" b="1" cap="all" spc="150">
                <a:solidFill>
                  <a:srgbClr val="FFFFFF"/>
                </a:solidFill>
                <a:latin typeface="Muli"/>
                <a:ea typeface="+mn-ea"/>
                <a:cs typeface="Muli"/>
              </a:rPr>
              <a:t>bEST IF MONTHLY EXPENSES CHAnge</a:t>
            </a:r>
          </a:p>
        </p:txBody>
      </p:sp>
      <p:sp>
        <p:nvSpPr>
          <p:cNvPr id="12" name="Body text copy copy 4"/>
          <p:cNvSpPr/>
          <p:nvPr/>
        </p:nvSpPr>
        <p:spPr>
          <a:xfrm>
            <a:off x="6762750" y="3257550"/>
            <a:ext cx="4050207" cy="1895475"/>
          </a:xfrm>
          <a:prstGeom prst="rect">
            <a:avLst/>
          </a:prstGeom>
          <a:ln w="9525" cmpd="sng">
            <a:solidFill>
              <a:srgbClr val="000000">
                <a:alpha val="0"/>
              </a:srgbClr>
            </a:solidFill>
          </a:ln>
        </p:spPr>
        <p:txBody>
          <a:bodyPr spcFirstLastPara="0" lIns="0" tIns="0" rIns="0" bIns="0" anchor="t"/>
          <a:lstStyle/>
          <a:p>
            <a:pPr marL="171450" indent="-171450" algn="l" hangingPunct="0">
              <a:lnSpc>
                <a:spcPct val="150000"/>
              </a:lnSpc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sz="1350">
                <a:solidFill>
                  <a:srgbClr val="333333"/>
                </a:solidFill>
                <a:latin typeface="Muli"/>
                <a:ea typeface="+mn-ea"/>
                <a:cs typeface="Muli"/>
              </a:rPr>
              <a:t>Manually choose what your contribution for the upcoming month will be</a:t>
            </a:r>
          </a:p>
          <a:p>
            <a:pPr marL="171450" indent="-171450" algn="l" hangingPunct="0">
              <a:lnSpc>
                <a:spcPct val="150000"/>
              </a:lnSpc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sz="1350">
                <a:solidFill>
                  <a:srgbClr val="333333"/>
                </a:solidFill>
                <a:latin typeface="Muli"/>
                <a:ea typeface="+mn-ea"/>
                <a:cs typeface="Muli"/>
              </a:rPr>
              <a:t>Contributions must be set by the 13th of the month - your contributions will be made available the month after it was scheduled</a:t>
            </a:r>
          </a:p>
          <a:p>
            <a:pPr marL="171450" indent="-171450" algn="l" hangingPunct="0">
              <a:lnSpc>
                <a:spcPct val="150000"/>
              </a:lnSpc>
              <a:buClr>
                <a:srgbClr val="333333"/>
              </a:buClr>
              <a:buFont typeface="Arial" panose="020B0604020202020204" pitchFamily="34" charset="0"/>
              <a:buChar char="•"/>
            </a:pPr>
            <a:r>
              <a:rPr sz="1350">
                <a:solidFill>
                  <a:srgbClr val="333333"/>
                </a:solidFill>
                <a:latin typeface="Muli"/>
                <a:ea typeface="+mn-ea"/>
                <a:cs typeface="Muli"/>
              </a:rPr>
              <a:t>Unused funds rollover from month-to-month</a:t>
            </a:r>
          </a:p>
        </p:txBody>
      </p:sp>
      <p:sp>
        <p:nvSpPr>
          <p:cNvPr id="13" name="Body text copy copy 5"/>
          <p:cNvSpPr/>
          <p:nvPr/>
        </p:nvSpPr>
        <p:spPr>
          <a:xfrm>
            <a:off x="461963" y="6724650"/>
            <a:ext cx="12087225" cy="257175"/>
          </a:xfrm>
          <a:prstGeom prst="rect">
            <a:avLst/>
          </a:prstGeom>
          <a:ln w="9525" cmpd="sng">
            <a:solidFill>
              <a:srgbClr val="000000">
                <a:alpha val="0"/>
              </a:srgbClr>
            </a:solidFill>
          </a:ln>
        </p:spPr>
        <p:txBody>
          <a:bodyPr spcFirstLastPara="0" lIns="0" tIns="0" rIns="0" bIns="0" anchor="t"/>
          <a:lstStyle/>
          <a:p>
            <a:pPr algn="l" hangingPunct="0">
              <a:lnSpc>
                <a:spcPct val="150000"/>
              </a:lnSpc>
            </a:pPr>
            <a:r>
              <a:rPr sz="1050" i="1">
                <a:solidFill>
                  <a:srgbClr val="333333"/>
                </a:solidFill>
                <a:latin typeface="Muli"/>
                <a:ea typeface="+mn-ea"/>
                <a:cs typeface="Muli"/>
              </a:rPr>
              <a:t>If you do not have the contribution management functionality set up in your online account, contact your employer on how to manage your contributions through their benefit management system.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Product Features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/>
          <p:cNvSpPr/>
          <p:nvPr/>
        </p:nvSpPr>
        <p:spPr>
          <a:xfrm>
            <a:off x="9299222" y="3452813"/>
            <a:ext cx="2857500" cy="771525"/>
          </a:xfrm>
          <a:prstGeom prst="rect">
            <a:avLst/>
          </a:prstGeom>
        </p:spPr>
        <p:txBody>
          <a:bodyPr spcFirstLastPara="0" lIns="95250" tIns="0" rIns="9525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FFFFFF"/>
                </a:solidFill>
                <a:latin typeface="Muli"/>
                <a:ea typeface="+mn-ea"/>
                <a:cs typeface="Muli"/>
              </a:rPr>
              <a:t>If you pay for eligible expenses online, access your funds by entering your card details online.</a:t>
            </a:r>
          </a:p>
        </p:txBody>
      </p:sp>
      <p:sp>
        <p:nvSpPr>
          <p:cNvPr id="3" name="Body text copy"/>
          <p:cNvSpPr/>
          <p:nvPr/>
        </p:nvSpPr>
        <p:spPr>
          <a:xfrm>
            <a:off x="9300779" y="2900363"/>
            <a:ext cx="3319463" cy="4667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800" b="1">
                <a:solidFill>
                  <a:srgbClr val="53C93B"/>
                </a:solidFill>
                <a:latin typeface="Muli"/>
                <a:ea typeface="+mn-ea"/>
                <a:cs typeface="Muli"/>
              </a:rPr>
              <a:t>Use Online</a:t>
            </a:r>
          </a:p>
        </p:txBody>
      </p:sp>
      <p:pic>
        <p:nvPicPr>
          <p:cNvPr id="4" name="Line-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791422" y="3438681"/>
            <a:ext cx="3524056" cy="47625"/>
          </a:xfrm>
          <a:prstGeom prst="rect">
            <a:avLst/>
          </a:prstGeom>
        </p:spPr>
      </p:pic>
      <p:pic>
        <p:nvPicPr>
          <p:cNvPr id="5" name="Shape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31" y="0"/>
            <a:ext cx="6286946" cy="7315199"/>
          </a:xfrm>
          <a:prstGeom prst="rect">
            <a:avLst/>
          </a:prstGeom>
        </p:spPr>
      </p:pic>
      <p:pic>
        <p:nvPicPr>
          <p:cNvPr id="6" name="Triangle-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1466795" y="2423607"/>
            <a:ext cx="7315200" cy="2467992"/>
          </a:xfrm>
          <a:prstGeom prst="rect">
            <a:avLst/>
          </a:prstGeom>
        </p:spPr>
      </p:pic>
      <p:pic>
        <p:nvPicPr>
          <p:cNvPr id="7" name="Shape-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2969" y="981075"/>
            <a:ext cx="1033966" cy="1033966"/>
          </a:xfrm>
          <a:prstGeom prst="rect">
            <a:avLst/>
          </a:prstGeom>
        </p:spPr>
      </p:pic>
      <p:pic>
        <p:nvPicPr>
          <p:cNvPr id="8" name="BankOutline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3425" y="1304925"/>
            <a:ext cx="400050" cy="416719"/>
          </a:xfrm>
          <a:prstGeom prst="rect">
            <a:avLst/>
          </a:prstGeom>
        </p:spPr>
      </p:pic>
      <p:pic>
        <p:nvPicPr>
          <p:cNvPr id="9" name="Shape-19 copy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028" y="2809875"/>
            <a:ext cx="1033966" cy="1033966"/>
          </a:xfrm>
          <a:prstGeom prst="rect">
            <a:avLst/>
          </a:prstGeom>
        </p:spPr>
      </p:pic>
      <p:pic>
        <p:nvPicPr>
          <p:cNvPr id="10" name="Shape-19 copy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028" y="4676775"/>
            <a:ext cx="1033966" cy="1033966"/>
          </a:xfrm>
          <a:prstGeom prst="rect">
            <a:avLst/>
          </a:prstGeom>
        </p:spPr>
      </p:pic>
      <p:sp>
        <p:nvSpPr>
          <p:cNvPr id="11" name="Body text copy"/>
          <p:cNvSpPr/>
          <p:nvPr/>
        </p:nvSpPr>
        <p:spPr>
          <a:xfrm>
            <a:off x="9242456" y="1504950"/>
            <a:ext cx="2857500" cy="1028700"/>
          </a:xfrm>
          <a:prstGeom prst="rect">
            <a:avLst/>
          </a:prstGeom>
        </p:spPr>
        <p:txBody>
          <a:bodyPr spcFirstLastPara="0" lIns="95250" tIns="0" rIns="9525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FFFFFF"/>
                </a:solidFill>
                <a:latin typeface="Muli"/>
                <a:ea typeface="+mn-ea"/>
                <a:cs typeface="Muli"/>
              </a:rPr>
              <a:t>Simply swipe your card how you would use other debit cards to pay for your eligible transportation expenses.</a:t>
            </a:r>
          </a:p>
        </p:txBody>
      </p:sp>
      <p:sp>
        <p:nvSpPr>
          <p:cNvPr id="12" name="Body text copy"/>
          <p:cNvSpPr/>
          <p:nvPr/>
        </p:nvSpPr>
        <p:spPr>
          <a:xfrm>
            <a:off x="9234488" y="942975"/>
            <a:ext cx="2857500" cy="4667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800" b="1">
                <a:solidFill>
                  <a:srgbClr val="53C93B"/>
                </a:solidFill>
                <a:latin typeface="Muli"/>
                <a:ea typeface="+mn-ea"/>
                <a:cs typeface="Muli"/>
              </a:rPr>
              <a:t>Swipe</a:t>
            </a:r>
          </a:p>
        </p:txBody>
      </p:sp>
      <p:sp>
        <p:nvSpPr>
          <p:cNvPr id="13" name="Body text copy"/>
          <p:cNvSpPr/>
          <p:nvPr/>
        </p:nvSpPr>
        <p:spPr>
          <a:xfrm>
            <a:off x="9248560" y="5214938"/>
            <a:ext cx="3318121" cy="1285875"/>
          </a:xfrm>
          <a:prstGeom prst="rect">
            <a:avLst/>
          </a:prstGeom>
        </p:spPr>
        <p:txBody>
          <a:bodyPr spcFirstLastPara="0" lIns="95250" tIns="0" rIns="9525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FFFFFF"/>
                </a:solidFill>
                <a:latin typeface="Muli"/>
                <a:ea typeface="+mn-ea"/>
                <a:cs typeface="Muli"/>
              </a:rPr>
              <a:t>Primary cardholders can add the Benefits Card to their digital wallet to ensure seamless payments for commuter expenses when contactless transactions are required.</a:t>
            </a:r>
          </a:p>
        </p:txBody>
      </p:sp>
      <p:sp>
        <p:nvSpPr>
          <p:cNvPr id="14" name="Body text copy"/>
          <p:cNvSpPr/>
          <p:nvPr/>
        </p:nvSpPr>
        <p:spPr>
          <a:xfrm>
            <a:off x="9242456" y="4667250"/>
            <a:ext cx="3324225" cy="4667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800" b="1">
                <a:solidFill>
                  <a:srgbClr val="53C93B"/>
                </a:solidFill>
                <a:latin typeface="Muli"/>
                <a:ea typeface="+mn-ea"/>
                <a:cs typeface="Muli"/>
              </a:rPr>
              <a:t>Mobile Pay</a:t>
            </a:r>
          </a:p>
        </p:txBody>
      </p:sp>
      <p:sp>
        <p:nvSpPr>
          <p:cNvPr id="15" name="Title copy"/>
          <p:cNvSpPr/>
          <p:nvPr/>
        </p:nvSpPr>
        <p:spPr>
          <a:xfrm>
            <a:off x="762000" y="676275"/>
            <a:ext cx="4876800" cy="1095375"/>
          </a:xfrm>
          <a:prstGeom prst="rect">
            <a:avLst/>
          </a:prstGeom>
        </p:spPr>
        <p:txBody>
          <a:bodyPr spcFirstLastPara="0" lIns="9525" tIns="0" rIns="9525" bIns="0" anchor="t"/>
          <a:lstStyle/>
          <a:p>
            <a:pPr algn="l" hangingPunct="0">
              <a:lnSpc>
                <a:spcPct val="100000"/>
              </a:lnSpc>
            </a:pPr>
            <a:r>
              <a:rPr sz="360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USING YOUR BENEFITS CARD</a:t>
            </a:r>
          </a:p>
        </p:txBody>
      </p:sp>
      <p:pic>
        <p:nvPicPr>
          <p:cNvPr id="16" name="EBC Benefits Card Sample.png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2533650" y="2130698"/>
            <a:ext cx="4850577" cy="305380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677400" y="6800850"/>
            <a:ext cx="2816225" cy="4000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350">
                <a:solidFill>
                  <a:srgbClr val="999999"/>
                </a:solidFill>
                <a:latin typeface="Arial"/>
                <a:ea typeface="+mn-ea"/>
                <a:cs typeface="Arial"/>
              </a:rPr>
              <a:t>© Employee Benefits Corporation</a:t>
            </a:r>
          </a:p>
        </p:txBody>
      </p:sp>
      <p:pic>
        <p:nvPicPr>
          <p:cNvPr id="18" name="InternetOutline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8829" y="3103437"/>
            <a:ext cx="538364" cy="446842"/>
          </a:xfrm>
          <a:prstGeom prst="rect">
            <a:avLst/>
          </a:prstGeom>
        </p:spPr>
      </p:pic>
      <p:pic>
        <p:nvPicPr>
          <p:cNvPr id="19" name="AppliancesOutline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396" y="4906715"/>
            <a:ext cx="327229" cy="5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Untitled copy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"/>
          <p:cNvSpPr/>
          <p:nvPr/>
        </p:nvSpPr>
        <p:spPr>
          <a:xfrm>
            <a:off x="904402" y="409575"/>
            <a:ext cx="10982325" cy="552450"/>
          </a:xfrm>
          <a:prstGeom prst="rect">
            <a:avLst/>
          </a:prstGeom>
        </p:spPr>
        <p:txBody>
          <a:bodyPr spcFirstLastPara="0" lIns="95250" tIns="47625" rIns="95250" bIns="0" anchor="t"/>
          <a:lstStyle/>
          <a:p>
            <a:pPr algn="ctr" hangingPunct="0">
              <a:lnSpc>
                <a:spcPct val="100000"/>
              </a:lnSpc>
            </a:pPr>
            <a:r>
              <a:rPr sz="300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ONLINE RESOURCES</a:t>
            </a:r>
          </a:p>
        </p:txBody>
      </p:sp>
      <p:sp>
        <p:nvSpPr>
          <p:cNvPr id="3" name="Body text copy"/>
          <p:cNvSpPr/>
          <p:nvPr/>
        </p:nvSpPr>
        <p:spPr>
          <a:xfrm>
            <a:off x="7052792" y="1733550"/>
            <a:ext cx="5825008" cy="7048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Easily access account information, forms and materials, submit claims, and more! Visit </a:t>
            </a: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  <a:hlinkClick r:id="rId2"/>
              </a:rPr>
              <a:t>www.ebcflex.com</a:t>
            </a: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 to log in.</a:t>
            </a:r>
          </a:p>
        </p:txBody>
      </p:sp>
      <p:sp>
        <p:nvSpPr>
          <p:cNvPr id="4" name="Body text copy"/>
          <p:cNvSpPr/>
          <p:nvPr/>
        </p:nvSpPr>
        <p:spPr>
          <a:xfrm>
            <a:off x="7052792" y="1276350"/>
            <a:ext cx="4762500" cy="5334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800" b="1">
                <a:solidFill>
                  <a:srgbClr val="158701"/>
                </a:solidFill>
                <a:latin typeface="Muli"/>
                <a:ea typeface="+mn-ea"/>
                <a:cs typeface="Muli"/>
              </a:rPr>
              <a:t>Online Account</a:t>
            </a:r>
          </a:p>
        </p:txBody>
      </p:sp>
      <p:sp>
        <p:nvSpPr>
          <p:cNvPr id="5" name="Body text copy"/>
          <p:cNvSpPr/>
          <p:nvPr/>
        </p:nvSpPr>
        <p:spPr>
          <a:xfrm>
            <a:off x="5353050" y="1403350"/>
            <a:ext cx="1550369" cy="685800"/>
          </a:xfrm>
          <a:prstGeom prst="rect">
            <a:avLst/>
          </a:prstGeom>
        </p:spPr>
        <p:txBody>
          <a:bodyPr spcFirstLastPara="0" lIns="95250" tIns="0" rIns="95250" bIns="0" anchor="t"/>
          <a:lstStyle/>
          <a:p>
            <a:pPr algn="r" hangingPunct="0">
              <a:lnSpc>
                <a:spcPct val="100000"/>
              </a:lnSpc>
            </a:pPr>
            <a:r>
              <a:rPr sz="4500" b="1">
                <a:solidFill>
                  <a:srgbClr val="264366"/>
                </a:solidFill>
                <a:latin typeface="Muli"/>
                <a:ea typeface="+mn-ea"/>
                <a:cs typeface="Muli"/>
              </a:rPr>
              <a:t>01</a:t>
            </a:r>
          </a:p>
        </p:txBody>
      </p:sp>
      <p:sp>
        <p:nvSpPr>
          <p:cNvPr id="6" name="Body text copy"/>
          <p:cNvSpPr/>
          <p:nvPr/>
        </p:nvSpPr>
        <p:spPr>
          <a:xfrm>
            <a:off x="7052792" y="2959100"/>
            <a:ext cx="5825008" cy="9620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Information about how to manage and use your commuter benefits can be found at </a:t>
            </a: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  <a:hlinkClick r:id="rId3"/>
              </a:rPr>
              <a:t>www.ebcflex.com/commuter</a:t>
            </a: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. Here you'll find helpful videos and more. </a:t>
            </a:r>
          </a:p>
        </p:txBody>
      </p:sp>
      <p:sp>
        <p:nvSpPr>
          <p:cNvPr id="7" name="Body text copy"/>
          <p:cNvSpPr/>
          <p:nvPr/>
        </p:nvSpPr>
        <p:spPr>
          <a:xfrm>
            <a:off x="7052792" y="2501900"/>
            <a:ext cx="4762500" cy="5334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800" b="1">
                <a:solidFill>
                  <a:srgbClr val="158701"/>
                </a:solidFill>
                <a:latin typeface="Muli"/>
                <a:ea typeface="+mn-ea"/>
                <a:cs typeface="Muli"/>
              </a:rPr>
              <a:t>ebcflex.com/commuter</a:t>
            </a:r>
          </a:p>
        </p:txBody>
      </p:sp>
      <p:sp>
        <p:nvSpPr>
          <p:cNvPr id="8" name="Body text copy copy 1"/>
          <p:cNvSpPr/>
          <p:nvPr/>
        </p:nvSpPr>
        <p:spPr>
          <a:xfrm>
            <a:off x="5353050" y="2624138"/>
            <a:ext cx="1550369" cy="685800"/>
          </a:xfrm>
          <a:prstGeom prst="rect">
            <a:avLst/>
          </a:prstGeom>
        </p:spPr>
        <p:txBody>
          <a:bodyPr spcFirstLastPara="0" lIns="95250" tIns="0" rIns="95250" bIns="0" anchor="t"/>
          <a:lstStyle/>
          <a:p>
            <a:pPr algn="r" hangingPunct="0">
              <a:lnSpc>
                <a:spcPct val="100000"/>
              </a:lnSpc>
            </a:pPr>
            <a:r>
              <a:rPr sz="4500" b="1">
                <a:solidFill>
                  <a:srgbClr val="264366"/>
                </a:solidFill>
                <a:latin typeface="Muli"/>
                <a:ea typeface="+mn-ea"/>
                <a:cs typeface="Muli"/>
              </a:rPr>
              <a:t>02</a:t>
            </a:r>
          </a:p>
        </p:txBody>
      </p:sp>
      <p:sp>
        <p:nvSpPr>
          <p:cNvPr id="9" name="Body text copy"/>
          <p:cNvSpPr/>
          <p:nvPr/>
        </p:nvSpPr>
        <p:spPr>
          <a:xfrm>
            <a:off x="7062318" y="5924550"/>
            <a:ext cx="5815482" cy="7048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To get an idea of what types of expenses you can spend your Commuter funds on, visit </a:t>
            </a: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  <a:hlinkClick r:id="rId4"/>
              </a:rPr>
              <a:t>www.ebcflex.com/eligibleexpenses</a:t>
            </a: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. </a:t>
            </a:r>
          </a:p>
        </p:txBody>
      </p:sp>
      <p:sp>
        <p:nvSpPr>
          <p:cNvPr id="10" name="Body text copy"/>
          <p:cNvSpPr/>
          <p:nvPr/>
        </p:nvSpPr>
        <p:spPr>
          <a:xfrm>
            <a:off x="7062318" y="5467350"/>
            <a:ext cx="4762500" cy="5334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800" b="1">
                <a:solidFill>
                  <a:srgbClr val="158701"/>
                </a:solidFill>
                <a:latin typeface="Muli"/>
                <a:ea typeface="+mn-ea"/>
                <a:cs typeface="Muli"/>
              </a:rPr>
              <a:t>Eligible Expenses</a:t>
            </a:r>
          </a:p>
        </p:txBody>
      </p:sp>
      <p:sp>
        <p:nvSpPr>
          <p:cNvPr id="11" name="Body text copy copy 2"/>
          <p:cNvSpPr/>
          <p:nvPr/>
        </p:nvSpPr>
        <p:spPr>
          <a:xfrm>
            <a:off x="5353050" y="5584825"/>
            <a:ext cx="1550369" cy="685800"/>
          </a:xfrm>
          <a:prstGeom prst="rect">
            <a:avLst/>
          </a:prstGeom>
        </p:spPr>
        <p:txBody>
          <a:bodyPr spcFirstLastPara="0" lIns="95250" tIns="0" rIns="95250" bIns="0" anchor="t"/>
          <a:lstStyle/>
          <a:p>
            <a:pPr algn="r" hangingPunct="0">
              <a:lnSpc>
                <a:spcPct val="100000"/>
              </a:lnSpc>
            </a:pPr>
            <a:r>
              <a:rPr sz="4500" b="1">
                <a:solidFill>
                  <a:srgbClr val="264366"/>
                </a:solidFill>
                <a:latin typeface="Muli"/>
                <a:ea typeface="+mn-ea"/>
                <a:cs typeface="Muli"/>
              </a:rPr>
              <a:t>04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77400" y="6800850"/>
            <a:ext cx="2816225" cy="4000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350">
                <a:solidFill>
                  <a:srgbClr val="999999"/>
                </a:solidFill>
                <a:latin typeface="Arial"/>
                <a:ea typeface="+mn-ea"/>
                <a:cs typeface="Arial"/>
              </a:rPr>
              <a:t>© Employee Benefits Corporation</a:t>
            </a:r>
          </a:p>
        </p:txBody>
      </p:sp>
      <p:pic>
        <p:nvPicPr>
          <p:cNvPr id="13" name="Macbook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1890703" y="1790700"/>
            <a:ext cx="8286267" cy="4560324"/>
          </a:xfrm>
          <a:prstGeom prst="rect">
            <a:avLst/>
          </a:prstGeom>
        </p:spPr>
      </p:pic>
      <p:sp>
        <p:nvSpPr>
          <p:cNvPr id="14" name="Body text copy"/>
          <p:cNvSpPr/>
          <p:nvPr/>
        </p:nvSpPr>
        <p:spPr>
          <a:xfrm>
            <a:off x="7052792" y="4441825"/>
            <a:ext cx="5825008" cy="9620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350" dirty="0">
                <a:solidFill>
                  <a:srgbClr val="264366"/>
                </a:solidFill>
                <a:latin typeface="Muli"/>
                <a:ea typeface="+mn-ea"/>
                <a:cs typeface="Muli"/>
              </a:rPr>
              <a:t>EBC</a:t>
            </a:r>
            <a:r>
              <a:rPr lang="en-US" sz="1350" dirty="0">
                <a:solidFill>
                  <a:srgbClr val="264366"/>
                </a:solidFill>
                <a:latin typeface="Muli"/>
                <a:ea typeface="+mn-ea"/>
                <a:cs typeface="Muli"/>
              </a:rPr>
              <a:t>entral</a:t>
            </a:r>
            <a:r>
              <a:rPr sz="1350" dirty="0">
                <a:solidFill>
                  <a:srgbClr val="264366"/>
                </a:solidFill>
                <a:latin typeface="Muli"/>
                <a:ea typeface="+mn-ea"/>
                <a:cs typeface="Muli"/>
              </a:rPr>
              <a:t> makes it easy to control your Benefits Card. Lock a card if it goes missing and unlock it when it is found or request a replacement card. </a:t>
            </a:r>
          </a:p>
        </p:txBody>
      </p:sp>
      <p:sp>
        <p:nvSpPr>
          <p:cNvPr id="15" name="Body text copy"/>
          <p:cNvSpPr/>
          <p:nvPr/>
        </p:nvSpPr>
        <p:spPr>
          <a:xfrm>
            <a:off x="7052792" y="3984625"/>
            <a:ext cx="4762500" cy="5334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800" b="1">
                <a:solidFill>
                  <a:srgbClr val="158701"/>
                </a:solidFill>
                <a:latin typeface="Muli"/>
                <a:ea typeface="+mn-ea"/>
                <a:cs typeface="Muli"/>
              </a:rPr>
              <a:t>Mobile App</a:t>
            </a:r>
          </a:p>
        </p:txBody>
      </p:sp>
      <p:sp>
        <p:nvSpPr>
          <p:cNvPr id="16" name="Body text copy copy 1"/>
          <p:cNvSpPr/>
          <p:nvPr/>
        </p:nvSpPr>
        <p:spPr>
          <a:xfrm>
            <a:off x="5353050" y="4106863"/>
            <a:ext cx="1550369" cy="685800"/>
          </a:xfrm>
          <a:prstGeom prst="rect">
            <a:avLst/>
          </a:prstGeom>
        </p:spPr>
        <p:txBody>
          <a:bodyPr spcFirstLastPara="0" lIns="95250" tIns="0" rIns="95250" bIns="0" anchor="t"/>
          <a:lstStyle/>
          <a:p>
            <a:pPr algn="r" hangingPunct="0">
              <a:lnSpc>
                <a:spcPct val="100000"/>
              </a:lnSpc>
            </a:pPr>
            <a:r>
              <a:rPr sz="4500" b="1">
                <a:solidFill>
                  <a:srgbClr val="264366"/>
                </a:solidFill>
                <a:latin typeface="Muli"/>
                <a:ea typeface="+mn-ea"/>
                <a:cs typeface="Muli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ervices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lenn Carstens-Peters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3049250" cy="2057400"/>
          </a:xfrm>
          <a:prstGeom prst="rect">
            <a:avLst/>
          </a:prstGeom>
        </p:spPr>
      </p:pic>
      <p:sp>
        <p:nvSpPr>
          <p:cNvPr id="3" name="Body text copy"/>
          <p:cNvSpPr/>
          <p:nvPr/>
        </p:nvSpPr>
        <p:spPr>
          <a:xfrm>
            <a:off x="1014413" y="485775"/>
            <a:ext cx="10982325" cy="10953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3600" b="1">
                <a:solidFill>
                  <a:srgbClr val="FFFFFF"/>
                </a:solidFill>
                <a:latin typeface="Montserrat"/>
                <a:ea typeface="+mn-ea"/>
                <a:cs typeface="Montserrat"/>
              </a:rPr>
              <a:t>GETTING STARTED WITH </a:t>
            </a:r>
          </a:p>
          <a:p>
            <a:pPr algn="ctr" hangingPunct="0">
              <a:lnSpc>
                <a:spcPct val="100000"/>
              </a:lnSpc>
            </a:pPr>
            <a:r>
              <a:rPr sz="3600" b="1">
                <a:solidFill>
                  <a:srgbClr val="FFFFFF"/>
                </a:solidFill>
                <a:latin typeface="Montserrat"/>
                <a:ea typeface="+mn-ea"/>
                <a:cs typeface="Montserrat"/>
              </a:rPr>
              <a:t>COMMUTER BENEFITS</a:t>
            </a:r>
          </a:p>
        </p:txBody>
      </p:sp>
      <p:sp>
        <p:nvSpPr>
          <p:cNvPr id="4" name="Body text copy"/>
          <p:cNvSpPr/>
          <p:nvPr/>
        </p:nvSpPr>
        <p:spPr>
          <a:xfrm>
            <a:off x="1014413" y="1590675"/>
            <a:ext cx="10982325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25000"/>
              </a:lnSpc>
            </a:pPr>
            <a:r>
              <a:rPr sz="1500">
                <a:solidFill>
                  <a:srgbClr val="FFFFFF"/>
                </a:solidFill>
                <a:latin typeface="Muli"/>
                <a:ea typeface="+mn-ea"/>
                <a:cs typeface="Muli"/>
              </a:rPr>
              <a:t>Set yourself up for success with these commuter best practices.</a:t>
            </a:r>
          </a:p>
        </p:txBody>
      </p:sp>
      <p:sp>
        <p:nvSpPr>
          <p:cNvPr id="5" name="Body text copy"/>
          <p:cNvSpPr/>
          <p:nvPr/>
        </p:nvSpPr>
        <p:spPr>
          <a:xfrm>
            <a:off x="549963" y="3933825"/>
            <a:ext cx="2694868" cy="5524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180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Set Up Your Online Account</a:t>
            </a:r>
          </a:p>
        </p:txBody>
      </p:sp>
      <p:sp>
        <p:nvSpPr>
          <p:cNvPr id="6" name="Body text copy"/>
          <p:cNvSpPr/>
          <p:nvPr/>
        </p:nvSpPr>
        <p:spPr>
          <a:xfrm>
            <a:off x="378159" y="4600575"/>
            <a:ext cx="3038475" cy="9620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25000"/>
              </a:lnSpc>
            </a:pPr>
            <a:r>
              <a:rPr sz="1350">
                <a:solidFill>
                  <a:srgbClr val="8F8F8F"/>
                </a:solidFill>
                <a:latin typeface="Muli"/>
                <a:ea typeface="+mn-ea"/>
                <a:cs typeface="Muli"/>
              </a:rPr>
              <a:t>This is the easiest way to manage your benefits. To learn more, visit ebcflex.com/commuter.</a:t>
            </a:r>
          </a:p>
        </p:txBody>
      </p:sp>
      <p:pic>
        <p:nvPicPr>
          <p:cNvPr id="7" name="AppliancesOutline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542" y="3123013"/>
            <a:ext cx="619125" cy="563404"/>
          </a:xfrm>
          <a:prstGeom prst="rect">
            <a:avLst/>
          </a:prstGeom>
        </p:spPr>
      </p:pic>
      <p:sp>
        <p:nvSpPr>
          <p:cNvPr id="8" name="Body text copy"/>
          <p:cNvSpPr/>
          <p:nvPr/>
        </p:nvSpPr>
        <p:spPr>
          <a:xfrm>
            <a:off x="9607997" y="3933825"/>
            <a:ext cx="2694868" cy="5524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180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Start Managing Your Contributions</a:t>
            </a:r>
          </a:p>
        </p:txBody>
      </p:sp>
      <p:sp>
        <p:nvSpPr>
          <p:cNvPr id="9" name="Body text copy"/>
          <p:cNvSpPr/>
          <p:nvPr/>
        </p:nvSpPr>
        <p:spPr>
          <a:xfrm>
            <a:off x="9417237" y="4600575"/>
            <a:ext cx="3076388" cy="9620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25000"/>
              </a:lnSpc>
            </a:pPr>
            <a:r>
              <a:rPr sz="1350">
                <a:solidFill>
                  <a:srgbClr val="8F8F8F"/>
                </a:solidFill>
                <a:latin typeface="Muli"/>
                <a:ea typeface="+mn-ea"/>
                <a:cs typeface="Muli"/>
              </a:rPr>
              <a:t>Set your contributions by the 13th of the month prior to when you want to use your funds.  </a:t>
            </a:r>
          </a:p>
        </p:txBody>
      </p:sp>
      <p:sp>
        <p:nvSpPr>
          <p:cNvPr id="11" name="Body text copy"/>
          <p:cNvSpPr/>
          <p:nvPr/>
        </p:nvSpPr>
        <p:spPr>
          <a:xfrm>
            <a:off x="3492705" y="3933825"/>
            <a:ext cx="2871711" cy="5524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180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Add the Benefits Card to Your Digital Wallet</a:t>
            </a:r>
          </a:p>
        </p:txBody>
      </p:sp>
      <p:sp>
        <p:nvSpPr>
          <p:cNvPr id="12" name="Body text copy"/>
          <p:cNvSpPr/>
          <p:nvPr/>
        </p:nvSpPr>
        <p:spPr>
          <a:xfrm>
            <a:off x="3578429" y="4600575"/>
            <a:ext cx="2694868" cy="12192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25000"/>
              </a:lnSpc>
            </a:pPr>
            <a:r>
              <a:rPr sz="1350">
                <a:solidFill>
                  <a:srgbClr val="8F8F8F"/>
                </a:solidFill>
                <a:latin typeface="Muli"/>
                <a:ea typeface="+mn-ea"/>
                <a:cs typeface="Muli"/>
              </a:rPr>
              <a:t>Primary cardholders can add the Benefits Card to their digital wallet to securely pay with their phone. </a:t>
            </a:r>
          </a:p>
        </p:txBody>
      </p:sp>
      <p:pic>
        <p:nvPicPr>
          <p:cNvPr id="13" name="BusinessOutline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227" y="3254615"/>
            <a:ext cx="619125" cy="43180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677400" y="6800850"/>
            <a:ext cx="2816225" cy="4000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350">
                <a:solidFill>
                  <a:srgbClr val="999999"/>
                </a:solidFill>
                <a:latin typeface="Arial"/>
                <a:ea typeface="+mn-ea"/>
                <a:cs typeface="Arial"/>
              </a:rPr>
              <a:t>© Employee Benefits Corporation</a:t>
            </a:r>
          </a:p>
        </p:txBody>
      </p:sp>
      <p:sp>
        <p:nvSpPr>
          <p:cNvPr id="15" name="Body text copy"/>
          <p:cNvSpPr/>
          <p:nvPr/>
        </p:nvSpPr>
        <p:spPr>
          <a:xfrm>
            <a:off x="6440486" y="4600575"/>
            <a:ext cx="2900681" cy="12192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25000"/>
              </a:lnSpc>
            </a:pPr>
            <a:r>
              <a:rPr sz="1350">
                <a:solidFill>
                  <a:srgbClr val="8F8F8F"/>
                </a:solidFill>
                <a:latin typeface="Muli"/>
                <a:ea typeface="+mn-ea"/>
                <a:cs typeface="Muli"/>
              </a:rPr>
              <a:t>Filling out this form allows the specified person to ask questions about your accounts. Find the form at ebcflex.com/forms.</a:t>
            </a:r>
          </a:p>
        </p:txBody>
      </p:sp>
      <p:sp>
        <p:nvSpPr>
          <p:cNvPr id="16" name="Body text copy"/>
          <p:cNvSpPr/>
          <p:nvPr/>
        </p:nvSpPr>
        <p:spPr>
          <a:xfrm>
            <a:off x="6543392" y="3933825"/>
            <a:ext cx="2694868" cy="5524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180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Add an</a:t>
            </a:r>
          </a:p>
          <a:p>
            <a:pPr algn="ctr" hangingPunct="0">
              <a:lnSpc>
                <a:spcPct val="100000"/>
              </a:lnSpc>
            </a:pPr>
            <a:r>
              <a:rPr sz="180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Authorized User</a:t>
            </a:r>
          </a:p>
        </p:txBody>
      </p:sp>
      <p:pic>
        <p:nvPicPr>
          <p:cNvPr id="17" name="Interface128-O copy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1143" y="3185968"/>
            <a:ext cx="619367" cy="5004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452B0A-9C45-5027-D131-A5383920B4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99" y="3033188"/>
            <a:ext cx="819264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873</Words>
  <Application>Microsoft Office PowerPoint</Application>
  <PresentationFormat>Custom</PresentationFormat>
  <Paragraphs>100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Roboto</vt:lpstr>
      <vt:lpstr>Muli</vt:lpstr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creator/>
  <cp:lastModifiedBy/>
  <cp:revision>5</cp:revision>
  <dcterms:created xsi:type="dcterms:W3CDTF">2025-09-12T17:25:57Z</dcterms:created>
  <dcterms:modified xsi:type="dcterms:W3CDTF">2025-12-04T15:31:13Z</dcterms:modified>
</cp:coreProperties>
</file>