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11150" cy="7315200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Muli" panose="020B0604020202020204" charset="0"/>
      <p:regular r:id="rId14"/>
    </p:embeddedFont>
    <p:embeddedFont>
      <p:font typeface="Roboto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5-12-04T14:39:30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  <a:tblStyle styleId="{F15E50B0-3A1C-4D2A-8F5B-6B7F9D3C8E1A}" styleName="Visme - Red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02/11/2026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02/11/2026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cflex.com/WheretoShop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hyperlink" Target="http://www.ebcflex.com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google.com/store/apps/details?id=com.ebcflex.ebcmoble&amp;amp;listing=b75cd19c-fe01-4851-a5c1-43551c2530ae" TargetMode="External"/><Relationship Id="rId11" Type="http://schemas.openxmlformats.org/officeDocument/2006/relationships/hyperlink" Target="https://play.google.com/store/apps/details?id=com.ebcflex.ebcmoble&amp;listing=b75cd19c-fe01-4851-a5c1-43551c2530ae" TargetMode="External"/><Relationship Id="rId5" Type="http://schemas.openxmlformats.org/officeDocument/2006/relationships/hyperlink" Target="https://apps.apple.com/us/app/ebc-mobile/id1568713296?ppid=b75cd19c-fe01-4851-a5c1-43551c2530ae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cflex.com/eligibleexpenses/" TargetMode="External"/><Relationship Id="rId2" Type="http://schemas.openxmlformats.org/officeDocument/2006/relationships/hyperlink" Target="http://www.ebcflex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www.ebcflex.com/WheretoSho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363" t="545" r="363" b="15734"/>
          <a:stretch>
            <a:fillRect/>
          </a:stretch>
        </a:blipFill>
        <a:effectLst/>
      </p:bgPr>
    </p:bg>
    <p:spTree>
      <p:nvGrpSpPr>
        <p:cNvPr id="1" name="Title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28054" y="-25896"/>
            <a:ext cx="10229329" cy="7351216"/>
          </a:xfrm>
          <a:prstGeom prst="rect">
            <a:avLst/>
          </a:prstGeom>
        </p:spPr>
      </p:pic>
      <p:sp>
        <p:nvSpPr>
          <p:cNvPr id="3" name="title"/>
          <p:cNvSpPr/>
          <p:nvPr/>
        </p:nvSpPr>
        <p:spPr>
          <a:xfrm>
            <a:off x="1141823" y="4105275"/>
            <a:ext cx="9844621" cy="771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75000"/>
              </a:lnSpc>
              <a:spcBef>
                <a:spcPct val="10000"/>
              </a:spcBef>
            </a:pPr>
            <a:r>
              <a:rPr sz="675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Claims Submission</a:t>
            </a:r>
          </a:p>
        </p:txBody>
      </p:sp>
      <p:sp>
        <p:nvSpPr>
          <p:cNvPr id="4" name="title copy"/>
          <p:cNvSpPr/>
          <p:nvPr/>
        </p:nvSpPr>
        <p:spPr>
          <a:xfrm>
            <a:off x="1132712" y="5057775"/>
            <a:ext cx="8287513" cy="9429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6750" b="1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&amp; Documentation</a:t>
            </a:r>
          </a:p>
        </p:txBody>
      </p:sp>
      <p:pic>
        <p:nvPicPr>
          <p:cNvPr id="5" name="customLin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45976" y="4879975"/>
            <a:ext cx="11119197" cy="190500"/>
          </a:xfrm>
          <a:prstGeom prst="rect">
            <a:avLst/>
          </a:prstGeom>
        </p:spPr>
      </p:pic>
      <p:pic>
        <p:nvPicPr>
          <p:cNvPr id="6" name="customLine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45976" y="5972175"/>
            <a:ext cx="11119197" cy="190500"/>
          </a:xfrm>
          <a:prstGeom prst="rect">
            <a:avLst/>
          </a:prstGeom>
        </p:spPr>
      </p:pic>
      <p:pic>
        <p:nvPicPr>
          <p:cNvPr id="7" name="EBC Corporate Light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41823" y="1085850"/>
            <a:ext cx="1755852" cy="1643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91332" y="9849468"/>
            <a:ext cx="37433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Roboto"/>
                <a:ea typeface="+mn-ea"/>
                <a:cs typeface="Roboto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Product Features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91422" y="3400581"/>
            <a:ext cx="3524056" cy="47625"/>
          </a:xfrm>
          <a:prstGeom prst="rect">
            <a:avLst/>
          </a:prstGeom>
        </p:spPr>
      </p:pic>
      <p:pic>
        <p:nvPicPr>
          <p:cNvPr id="3" name="Shap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1" y="-59754"/>
            <a:ext cx="6286946" cy="7434709"/>
          </a:xfrm>
          <a:prstGeom prst="rect">
            <a:avLst/>
          </a:prstGeom>
        </p:spPr>
      </p:pic>
      <p:pic>
        <p:nvPicPr>
          <p:cNvPr id="4" name="Triangle-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426464" y="2409825"/>
            <a:ext cx="7404249" cy="2467992"/>
          </a:xfrm>
          <a:prstGeom prst="rect">
            <a:avLst/>
          </a:prstGeom>
        </p:spPr>
      </p:pic>
      <p:sp>
        <p:nvSpPr>
          <p:cNvPr id="5" name="Title copy"/>
          <p:cNvSpPr/>
          <p:nvPr/>
        </p:nvSpPr>
        <p:spPr>
          <a:xfrm>
            <a:off x="762000" y="676275"/>
            <a:ext cx="4876800" cy="1095375"/>
          </a:xfrm>
          <a:prstGeom prst="rect">
            <a:avLst/>
          </a:prstGeom>
        </p:spPr>
        <p:txBody>
          <a:bodyPr spcFirstLastPara="0" lIns="9525" tIns="0" rIns="9525" bIns="0" anchor="t"/>
          <a:lstStyle/>
          <a:p>
            <a:pPr algn="l" hangingPunct="0">
              <a:lnSpc>
                <a:spcPct val="100000"/>
              </a:lnSpc>
            </a:pPr>
            <a:r>
              <a:rPr sz="36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USING YOUR BENEFITS CARD</a:t>
            </a:r>
          </a:p>
        </p:txBody>
      </p:sp>
      <p:pic>
        <p:nvPicPr>
          <p:cNvPr id="6" name="EBC Benefits Card Sample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533650" y="2130698"/>
            <a:ext cx="4850577" cy="305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8" name="Shape-19 copy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028" y="3201591"/>
            <a:ext cx="1033966" cy="1033966"/>
          </a:xfrm>
          <a:prstGeom prst="rect">
            <a:avLst/>
          </a:prstGeom>
        </p:spPr>
      </p:pic>
      <p:pic>
        <p:nvPicPr>
          <p:cNvPr id="9" name="Transport20-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511" y="3446199"/>
            <a:ext cx="381000" cy="506649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9299222" y="3825478"/>
            <a:ext cx="3511903" cy="10287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Shop where you normally do, or check out an online retailer that specializes in FSA-eligible products. Visit </a:t>
            </a: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  <a:hlinkClick r:id="rId8"/>
              </a:rPr>
              <a:t>ebcflex.com/WheretoShop</a:t>
            </a: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 to learn more.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9300779" y="3273028"/>
            <a:ext cx="3319463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Where to Shop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9248560" y="5603081"/>
            <a:ext cx="2857500" cy="10287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Request up to five additional cards for eligible users through  your online account or the EBCentral mobile app.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9242456" y="5055394"/>
            <a:ext cx="3324225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Request Additional Cards</a:t>
            </a:r>
          </a:p>
        </p:txBody>
      </p:sp>
      <p:pic>
        <p:nvPicPr>
          <p:cNvPr id="14" name="Shape-19 copy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028" y="5055394"/>
            <a:ext cx="1033966" cy="1033966"/>
          </a:xfrm>
          <a:prstGeom prst="rect">
            <a:avLst/>
          </a:prstGeom>
        </p:spPr>
      </p:pic>
      <p:pic>
        <p:nvPicPr>
          <p:cNvPr id="16" name="Shape-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969" y="942975"/>
            <a:ext cx="1033966" cy="1033966"/>
          </a:xfrm>
          <a:prstGeom prst="rect">
            <a:avLst/>
          </a:prstGeom>
        </p:spPr>
      </p:pic>
      <p:pic>
        <p:nvPicPr>
          <p:cNvPr id="17" name="BankOutline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3425" y="1266825"/>
            <a:ext cx="400050" cy="416719"/>
          </a:xfrm>
          <a:prstGeom prst="rect">
            <a:avLst/>
          </a:prstGeom>
        </p:spPr>
      </p:pic>
      <p:sp>
        <p:nvSpPr>
          <p:cNvPr id="18" name="Body text copy"/>
          <p:cNvSpPr/>
          <p:nvPr/>
        </p:nvSpPr>
        <p:spPr>
          <a:xfrm>
            <a:off x="9242456" y="1466850"/>
            <a:ext cx="2857500" cy="154305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Simply swipe the card, use it to pay online, or add it to your digital wallet* and use it wherever Apple Pay®, Google Pay, and Samsung Pay are accepted.</a:t>
            </a:r>
          </a:p>
        </p:txBody>
      </p:sp>
      <p:sp>
        <p:nvSpPr>
          <p:cNvPr id="19" name="Body text copy"/>
          <p:cNvSpPr/>
          <p:nvPr/>
        </p:nvSpPr>
        <p:spPr>
          <a:xfrm>
            <a:off x="9234488" y="904875"/>
            <a:ext cx="285750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Swipe, Tap, or Type</a:t>
            </a:r>
          </a:p>
        </p:txBody>
      </p:sp>
      <p:sp>
        <p:nvSpPr>
          <p:cNvPr id="20" name="Body text copy copy 1"/>
          <p:cNvSpPr/>
          <p:nvPr/>
        </p:nvSpPr>
        <p:spPr>
          <a:xfrm>
            <a:off x="762000" y="6400800"/>
            <a:ext cx="5025640" cy="8001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*Only available to primary cardholders</a:t>
            </a:r>
          </a:p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Apple® and Apple Pay® are registered trademarks of Apple Inc.</a:t>
            </a:r>
          </a:p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Google Pay is a trademark of Google LLC.</a:t>
            </a:r>
          </a:p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Samsung and Samsung Pay are trademarks of Samsung Electronics Co., Ltd.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42EB465-C790-0F58-6645-4FDB4F9E0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nas Leupe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486650" y="-58"/>
            <a:ext cx="5524500" cy="731520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1210681" y="590550"/>
            <a:ext cx="5383571" cy="914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 cap="all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submitting claims for reimbursement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1218817" y="1609725"/>
            <a:ext cx="4914935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>
                <a:solidFill>
                  <a:srgbClr val="264366"/>
                </a:solidFill>
                <a:latin typeface="Muli"/>
                <a:ea typeface="+mn-ea"/>
                <a:cs typeface="Muli"/>
              </a:rPr>
              <a:t>You can submit claims to be reimbursed for expenses you pay out-of-pocket.</a:t>
            </a:r>
          </a:p>
        </p:txBody>
      </p:sp>
      <p:pic>
        <p:nvPicPr>
          <p:cNvPr id="5" name="Shape-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543931" y="600075"/>
            <a:ext cx="319651" cy="340713"/>
          </a:xfrm>
          <a:prstGeom prst="rect">
            <a:avLst/>
          </a:prstGeom>
        </p:spPr>
      </p:pic>
      <p:pic>
        <p:nvPicPr>
          <p:cNvPr id="6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76" y="2524125"/>
            <a:ext cx="762000" cy="762000"/>
          </a:xfrm>
          <a:prstGeom prst="rect">
            <a:avLst/>
          </a:prstGeom>
        </p:spPr>
      </p:pic>
      <p:sp>
        <p:nvSpPr>
          <p:cNvPr id="7" name="Body text copy"/>
          <p:cNvSpPr/>
          <p:nvPr/>
        </p:nvSpPr>
        <p:spPr>
          <a:xfrm>
            <a:off x="3019000" y="2835021"/>
            <a:ext cx="4060617" cy="771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Use your online account information to log in and submit a claim or upload documentation. EBCentral is available on the 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  <a:hlinkClick r:id="rId5"/>
              </a:rPr>
              <a:t>App Store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® or 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  <a:hlinkClick r:id="rId6"/>
              </a:rPr>
              <a:t>Google Play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. 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3019000" y="2396871"/>
            <a:ext cx="381000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 b="1" cap="all" spc="75">
                <a:solidFill>
                  <a:srgbClr val="264366"/>
                </a:solidFill>
                <a:latin typeface="Muli"/>
                <a:ea typeface="+mn-ea"/>
                <a:cs typeface="Muli"/>
              </a:rPr>
              <a:t>EBCentral app</a:t>
            </a:r>
          </a:p>
        </p:txBody>
      </p:sp>
      <p:pic>
        <p:nvPicPr>
          <p:cNvPr id="11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76" y="4418721"/>
            <a:ext cx="762000" cy="762000"/>
          </a:xfrm>
          <a:prstGeom prst="rect">
            <a:avLst/>
          </a:prstGeom>
        </p:spPr>
      </p:pic>
      <p:sp>
        <p:nvSpPr>
          <p:cNvPr id="12" name="Body text copy"/>
          <p:cNvSpPr/>
          <p:nvPr/>
        </p:nvSpPr>
        <p:spPr>
          <a:xfrm>
            <a:off x="3019000" y="4591049"/>
            <a:ext cx="4060617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Log in at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7"/>
              </a:rPr>
              <a:t>www.ebcflex.com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submit a claim and upload documentation.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3019000" y="4152899"/>
            <a:ext cx="381000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 b="1" cap="all" spc="75">
                <a:solidFill>
                  <a:srgbClr val="264366"/>
                </a:solidFill>
                <a:latin typeface="Muli"/>
                <a:ea typeface="+mn-ea"/>
                <a:cs typeface="Muli"/>
              </a:rPr>
              <a:t>Online account</a:t>
            </a:r>
          </a:p>
        </p:txBody>
      </p:sp>
      <p:pic>
        <p:nvPicPr>
          <p:cNvPr id="14" name="Tech89-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8350" y="4591050"/>
            <a:ext cx="501786" cy="433543"/>
          </a:xfrm>
          <a:prstGeom prst="rect">
            <a:avLst/>
          </a:prstGeom>
        </p:spPr>
      </p:pic>
      <p:pic>
        <p:nvPicPr>
          <p:cNvPr id="16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76" y="5903547"/>
            <a:ext cx="762000" cy="762000"/>
          </a:xfrm>
          <a:prstGeom prst="rect">
            <a:avLst/>
          </a:prstGeom>
        </p:spPr>
      </p:pic>
      <p:sp>
        <p:nvSpPr>
          <p:cNvPr id="17" name="Body text copy"/>
          <p:cNvSpPr/>
          <p:nvPr/>
        </p:nvSpPr>
        <p:spPr>
          <a:xfrm>
            <a:off x="3019000" y="6153150"/>
            <a:ext cx="4060617" cy="771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The quickest way to receive reimbursement is to sign up for direct deposit. Sign up through </a:t>
            </a:r>
            <a:r>
              <a:rPr lang="en-US" sz="1350" dirty="0">
                <a:solidFill>
                  <a:srgbClr val="264366"/>
                </a:solidFill>
                <a:latin typeface="Muli"/>
                <a:cs typeface="Muli"/>
              </a:rPr>
              <a:t>the EBCentral mobile app. </a:t>
            </a:r>
            <a:endParaRPr sz="1350" dirty="0">
              <a:solidFill>
                <a:srgbClr val="264366"/>
              </a:solidFill>
              <a:latin typeface="Muli"/>
              <a:ea typeface="+mn-ea"/>
              <a:cs typeface="Muli"/>
            </a:endParaRPr>
          </a:p>
        </p:txBody>
      </p:sp>
      <p:sp>
        <p:nvSpPr>
          <p:cNvPr id="18" name="Body text copy"/>
          <p:cNvSpPr/>
          <p:nvPr/>
        </p:nvSpPr>
        <p:spPr>
          <a:xfrm>
            <a:off x="3019000" y="5715000"/>
            <a:ext cx="381000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 b="1" cap="all" spc="75">
                <a:solidFill>
                  <a:srgbClr val="264366"/>
                </a:solidFill>
                <a:latin typeface="Muli"/>
                <a:ea typeface="+mn-ea"/>
                <a:cs typeface="Muli"/>
              </a:rPr>
              <a:t>enroll in direct deposit</a:t>
            </a:r>
          </a:p>
        </p:txBody>
      </p:sp>
      <p:pic>
        <p:nvPicPr>
          <p:cNvPr id="19" name="BankOutline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350" y="6096000"/>
            <a:ext cx="501786" cy="3562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21" name="App Store Badge">
            <a:hlinkClick r:id="rId5"/>
          </p:cNvPr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9826462" y="5854527"/>
            <a:ext cx="1165861" cy="390525"/>
          </a:xfrm>
          <a:prstGeom prst="rect">
            <a:avLst/>
          </a:prstGeom>
        </p:spPr>
      </p:pic>
      <p:pic>
        <p:nvPicPr>
          <p:cNvPr id="22" name="Google Play Badge">
            <a:hlinkClick r:id="rId11"/>
          </p:cNvPr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11173176" y="5854527"/>
            <a:ext cx="1320449" cy="3905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112125" y="6402073"/>
            <a:ext cx="4381501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900">
                <a:solidFill>
                  <a:srgbClr val="FFFFFF"/>
                </a:solidFill>
                <a:latin typeface="Muli"/>
                <a:ea typeface="+mn-ea"/>
                <a:cs typeface="Muli"/>
              </a:rPr>
              <a:t>Apple® and App Store® are registered trademarks of Apple Inc.</a:t>
            </a:r>
          </a:p>
          <a:p>
            <a:pPr algn="r" hangingPunct="0">
              <a:lnSpc>
                <a:spcPct val="100000"/>
              </a:lnSpc>
            </a:pPr>
            <a:r>
              <a:rPr sz="900">
                <a:solidFill>
                  <a:srgbClr val="FFFFFF"/>
                </a:solidFill>
                <a:latin typeface="Muli"/>
                <a:ea typeface="+mn-ea"/>
                <a:cs typeface="Muli"/>
              </a:rPr>
              <a:t>Google Play is a trademark of Google LLC.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8B2F92-1F89-CA8C-47AE-AFA58974DC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942023" y="4819650"/>
            <a:ext cx="5899249" cy="12573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4500" b="1" cap="all">
                <a:solidFill>
                  <a:srgbClr val="158701"/>
                </a:solidFill>
                <a:latin typeface="Montserrat"/>
                <a:ea typeface="+mn-ea"/>
                <a:cs typeface="Montserrat"/>
              </a:rPr>
              <a:t>documentation requests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933450" y="6161931"/>
            <a:ext cx="5824574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What to expect</a:t>
            </a:r>
            <a:r>
              <a:rPr sz="180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 </a:t>
            </a:r>
          </a:p>
        </p:txBody>
      </p:sp>
      <p:pic>
        <p:nvPicPr>
          <p:cNvPr id="4" name="Shape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714375"/>
            <a:ext cx="908050" cy="908050"/>
          </a:xfrm>
          <a:prstGeom prst="rect">
            <a:avLst/>
          </a:prstGeom>
        </p:spPr>
      </p:pic>
      <p:pic>
        <p:nvPicPr>
          <p:cNvPr id="5" name="Interface76-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923925"/>
            <a:ext cx="469251" cy="469251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9048749" y="1047750"/>
            <a:ext cx="3427123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EBC is required to verify the eligibility of every Benefits Card transaction under IRS regulations with no exceptions.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9048749" y="638175"/>
            <a:ext cx="3427123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Why It's Necessary</a:t>
            </a:r>
          </a:p>
        </p:txBody>
      </p:sp>
      <p:pic>
        <p:nvPicPr>
          <p:cNvPr id="8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25" y="2655887"/>
            <a:ext cx="908050" cy="908050"/>
          </a:xfrm>
          <a:prstGeom prst="rect">
            <a:avLst/>
          </a:prstGeom>
        </p:spPr>
      </p:pic>
      <p:pic>
        <p:nvPicPr>
          <p:cNvPr id="9" name="BusinessOutline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438" y="2924175"/>
            <a:ext cx="556939" cy="378718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9067799" y="2976563"/>
            <a:ext cx="3409951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If a Benefits Card transaction cannot be auto-substantiated, you will receive an email alert that you must submit documentation.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9067800" y="2538412"/>
            <a:ext cx="3038475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Notification Process</a:t>
            </a:r>
          </a:p>
        </p:txBody>
      </p:sp>
      <p:pic>
        <p:nvPicPr>
          <p:cNvPr id="12" name="Shape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4829175"/>
            <a:ext cx="908050" cy="908050"/>
          </a:xfrm>
          <a:prstGeom prst="rect">
            <a:avLst/>
          </a:prstGeom>
        </p:spPr>
      </p:pic>
      <p:pic>
        <p:nvPicPr>
          <p:cNvPr id="13" name="Formats84-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132" y="5076825"/>
            <a:ext cx="501186" cy="416987"/>
          </a:xfrm>
          <a:prstGeom prst="rect">
            <a:avLst/>
          </a:prstGeom>
        </p:spPr>
      </p:pic>
      <p:sp>
        <p:nvSpPr>
          <p:cNvPr id="14" name="Body text copy"/>
          <p:cNvSpPr/>
          <p:nvPr/>
        </p:nvSpPr>
        <p:spPr>
          <a:xfrm>
            <a:off x="8972551" y="5162550"/>
            <a:ext cx="3505199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The fastest way to submit documentation is through the EBCentral app or by logging in to your online account at www.ebcflex.com.</a:t>
            </a:r>
          </a:p>
        </p:txBody>
      </p:sp>
      <p:sp>
        <p:nvSpPr>
          <p:cNvPr id="15" name="Body text copy"/>
          <p:cNvSpPr/>
          <p:nvPr/>
        </p:nvSpPr>
        <p:spPr>
          <a:xfrm>
            <a:off x="8972551" y="4724400"/>
            <a:ext cx="3589046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Submitting Documentation</a:t>
            </a:r>
          </a:p>
        </p:txBody>
      </p:sp>
      <p:pic>
        <p:nvPicPr>
          <p:cNvPr id="16" name="rupixen.com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0" y="0"/>
            <a:ext cx="7086128" cy="39603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291332" y="9849468"/>
            <a:ext cx="37433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Roboto"/>
                <a:ea typeface="+mn-ea"/>
                <a:cs typeface="Roboto"/>
              </a:rPr>
              <a:t>© Employee Benefits Corporation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91332" y="9849468"/>
            <a:ext cx="37433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Roboto"/>
                <a:ea typeface="+mn-ea"/>
                <a:cs typeface="Roboto"/>
              </a:rPr>
              <a:t>© Employee Benefits Corporation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ott Graham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-933450"/>
            <a:ext cx="13035533" cy="4686300"/>
          </a:xfrm>
          <a:prstGeom prst="rect">
            <a:avLst/>
          </a:prstGeom>
        </p:spPr>
      </p:pic>
      <p:pic>
        <p:nvPicPr>
          <p:cNvPr id="3" name="BankOutlin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4086225"/>
            <a:ext cx="523589" cy="557009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1523670" y="4771477"/>
            <a:ext cx="27527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Always save your receipts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529270" y="5419178"/>
            <a:ext cx="2733675" cy="1095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Be prepared to substantiate claims by saving your itemized receipts for all Benefits Card transactions.</a:t>
            </a:r>
          </a:p>
        </p:txBody>
      </p:sp>
      <p:pic>
        <p:nvPicPr>
          <p:cNvPr id="6" name="WebOutline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9889669" y="4181475"/>
            <a:ext cx="442237" cy="442237"/>
          </a:xfrm>
          <a:prstGeom prst="rect">
            <a:avLst/>
          </a:prstGeom>
        </p:spPr>
      </p:pic>
      <p:sp>
        <p:nvSpPr>
          <p:cNvPr id="7" name="Body text copy"/>
          <p:cNvSpPr/>
          <p:nvPr/>
        </p:nvSpPr>
        <p:spPr>
          <a:xfrm>
            <a:off x="8734425" y="4772025"/>
            <a:ext cx="27527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Contact EBC with questions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8734425" y="5476875"/>
            <a:ext cx="2733675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Participant Services</a:t>
            </a:r>
          </a:p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(800) 346-2126</a:t>
            </a:r>
          </a:p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participantservices@ebcflex.com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5129213" y="4771467"/>
            <a:ext cx="27527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Use EBCentral App or your online account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5134812" y="5473993"/>
            <a:ext cx="2733675" cy="1095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Easily upload documentation online, or use your phone's camera and upload to the EBCentral mobile app.</a:t>
            </a:r>
          </a:p>
        </p:txBody>
      </p:sp>
      <p:pic>
        <p:nvPicPr>
          <p:cNvPr id="11" name="Tech89-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079" y="4181475"/>
            <a:ext cx="481895" cy="416357"/>
          </a:xfrm>
          <a:prstGeom prst="rect">
            <a:avLst/>
          </a:prstGeom>
        </p:spPr>
      </p:pic>
      <p:pic>
        <p:nvPicPr>
          <p:cNvPr id="12" name="customLine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3562020" y="5123892"/>
            <a:ext cx="2265834" cy="190500"/>
          </a:xfrm>
          <a:prstGeom prst="rect">
            <a:avLst/>
          </a:prstGeom>
        </p:spPr>
      </p:pic>
      <p:pic>
        <p:nvPicPr>
          <p:cNvPr id="13" name="customLine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7181520" y="5133417"/>
            <a:ext cx="2265834" cy="190500"/>
          </a:xfrm>
          <a:prstGeom prst="rect">
            <a:avLst/>
          </a:prstGeom>
        </p:spPr>
      </p:pic>
      <p:sp>
        <p:nvSpPr>
          <p:cNvPr id="14" name="Body text copy"/>
          <p:cNvSpPr/>
          <p:nvPr/>
        </p:nvSpPr>
        <p:spPr>
          <a:xfrm>
            <a:off x="1733550" y="1447800"/>
            <a:ext cx="9544050" cy="5048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3600" b="1" cap="all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documentation requests</a:t>
            </a:r>
          </a:p>
        </p:txBody>
      </p:sp>
      <p:sp>
        <p:nvSpPr>
          <p:cNvPr id="15" name="Body text copy"/>
          <p:cNvSpPr/>
          <p:nvPr/>
        </p:nvSpPr>
        <p:spPr>
          <a:xfrm>
            <a:off x="3593288" y="2028825"/>
            <a:ext cx="5824574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800" b="1" cap="all">
                <a:solidFill>
                  <a:srgbClr val="FFFFFF"/>
                </a:solidFill>
                <a:latin typeface="Muli"/>
                <a:ea typeface="+mn-ea"/>
                <a:cs typeface="Muli"/>
              </a:rPr>
              <a:t>BEST PRACTICES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"/>
          <p:cNvSpPr/>
          <p:nvPr/>
        </p:nvSpPr>
        <p:spPr>
          <a:xfrm>
            <a:off x="904402" y="409575"/>
            <a:ext cx="10982325" cy="5524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ONLINE RESOURCES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7052792" y="1733550"/>
            <a:ext cx="5825008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Easily access account information, forms and materials, submit claims and documentation, and more!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2"/>
              </a:rPr>
              <a:t>www.ebcflex.com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log in.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7052792" y="12763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Online Account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5353050" y="1403350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01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7052792" y="2990850"/>
            <a:ext cx="5825008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EBCentral makes it easy for participants to access account information, submit claims and documentation, manage their Benefits Cards, and more.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7052792" y="25336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Mobile App</a:t>
            </a:r>
          </a:p>
        </p:txBody>
      </p:sp>
      <p:sp>
        <p:nvSpPr>
          <p:cNvPr id="8" name="Body text copy copy 1"/>
          <p:cNvSpPr/>
          <p:nvPr/>
        </p:nvSpPr>
        <p:spPr>
          <a:xfrm>
            <a:off x="5353050" y="2655888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02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7062318" y="4514850"/>
            <a:ext cx="5815482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To get an idea of what types of expenses you can spend your FSA funds on,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3"/>
              </a:rPr>
              <a:t>www.ebcflex.com/eligibleexpenses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. 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7062318" y="40576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Eligible Expenses</a:t>
            </a:r>
          </a:p>
        </p:txBody>
      </p:sp>
      <p:sp>
        <p:nvSpPr>
          <p:cNvPr id="11" name="Body text copy copy 2"/>
          <p:cNvSpPr/>
          <p:nvPr/>
        </p:nvSpPr>
        <p:spPr>
          <a:xfrm>
            <a:off x="5353050" y="4175125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03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7062318" y="5695950"/>
            <a:ext cx="5815482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Shop where you normally buy eligible items, or check out an online retailer that specializes in FSA eligible products.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4"/>
              </a:rPr>
              <a:t>www.ebcflex.com/WheretoShop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learn more.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7062318" y="5286375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Where to Shop</a:t>
            </a:r>
          </a:p>
        </p:txBody>
      </p:sp>
      <p:sp>
        <p:nvSpPr>
          <p:cNvPr id="14" name="Body text copy copy 2"/>
          <p:cNvSpPr/>
          <p:nvPr/>
        </p:nvSpPr>
        <p:spPr>
          <a:xfrm>
            <a:off x="5353050" y="5356225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6" name="Macbook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543050" y="1914525"/>
            <a:ext cx="8286267" cy="4560324"/>
          </a:xfrm>
          <a:prstGeom prst="rect">
            <a:avLst/>
          </a:prstGeom>
        </p:spPr>
      </p:pic>
      <p:pic>
        <p:nvPicPr>
          <p:cNvPr id="17" name="iPhone XS Max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834120" y="3105150"/>
            <a:ext cx="195692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03" y="-3676"/>
            <a:ext cx="4931192" cy="7417514"/>
          </a:xfrm>
          <a:prstGeom prst="rect">
            <a:avLst/>
          </a:prstGeom>
        </p:spPr>
      </p:pic>
      <p:pic>
        <p:nvPicPr>
          <p:cNvPr id="3" name="Triangle-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55803" y="3301499"/>
            <a:ext cx="8308976" cy="1229728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9199253" y="1005974"/>
            <a:ext cx="2914026" cy="10096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00000"/>
              </a:lnSpc>
            </a:pPr>
            <a:r>
              <a:rPr sz="30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GETTING</a:t>
            </a:r>
          </a:p>
          <a:p>
            <a:pPr algn="r" hangingPunct="0">
              <a:lnSpc>
                <a:spcPct val="100000"/>
              </a:lnSpc>
            </a:pPr>
            <a:r>
              <a:rPr sz="30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HELP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895683" y="1120274"/>
            <a:ext cx="4978631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Access resources online or 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contact Participant Services for assistance.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2669987" y="21203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Online</a:t>
            </a:r>
          </a:p>
        </p:txBody>
      </p:sp>
      <p:pic>
        <p:nvPicPr>
          <p:cNvPr id="7" name="AppliancesOutline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52" y="2196599"/>
            <a:ext cx="494253" cy="410230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2672473" y="2701424"/>
            <a:ext cx="2842502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Log in to your account 24/7 at www.ebcflex.com 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2669576" y="34919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Email</a:t>
            </a:r>
          </a:p>
        </p:txBody>
      </p:sp>
      <p:pic>
        <p:nvPicPr>
          <p:cNvPr id="10" name="WebOutline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215" y="3614759"/>
            <a:ext cx="479926" cy="350991"/>
          </a:xfrm>
          <a:prstGeom prst="rect">
            <a:avLst/>
          </a:prstGeom>
        </p:spPr>
      </p:pic>
      <p:sp>
        <p:nvSpPr>
          <p:cNvPr id="11" name="Body text copy"/>
          <p:cNvSpPr/>
          <p:nvPr/>
        </p:nvSpPr>
        <p:spPr>
          <a:xfrm>
            <a:off x="2672179" y="4063499"/>
            <a:ext cx="26670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participantservices@ebcflex.com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2676919" y="48254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Phone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2680082" y="5444624"/>
            <a:ext cx="26670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(800) 346-2126</a:t>
            </a:r>
          </a:p>
        </p:txBody>
      </p:sp>
      <p:pic>
        <p:nvPicPr>
          <p:cNvPr id="14" name="WebOutline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031" y="4987424"/>
            <a:ext cx="408296" cy="4154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36779" y="2019300"/>
            <a:ext cx="2476500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r" hangingPunct="0">
              <a:lnSpc>
                <a:spcPct val="100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Monday through Friday</a:t>
            </a:r>
          </a:p>
          <a:p>
            <a:pPr algn="r" hangingPunct="0">
              <a:lnSpc>
                <a:spcPct val="100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7 a.m. to 7 p.m. Central Time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6166" y="6800850"/>
            <a:ext cx="4140200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 | P2-8116 0925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631</Words>
  <Application>Microsoft Office PowerPoint</Application>
  <PresentationFormat>Custom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Roboto</vt:lpstr>
      <vt:lpstr>Arial</vt:lpstr>
      <vt:lpstr>Montserrat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2025-12-04T14:39:30Z</dcterms:created>
  <dcterms:modified xsi:type="dcterms:W3CDTF">2026-02-11T19:53:06Z</dcterms:modified>
</cp:coreProperties>
</file>